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Lst>
  <p:notesMasterIdLst>
    <p:notesMasterId r:id="rId11"/>
  </p:notesMasterIdLst>
  <p:sldIdLst>
    <p:sldId id="256" r:id="rId3"/>
    <p:sldId id="257" r:id="rId4"/>
    <p:sldId id="258" r:id="rId5"/>
    <p:sldId id="259" r:id="rId6"/>
    <p:sldId id="260" r:id="rId7"/>
    <p:sldId id="263" r:id="rId8"/>
    <p:sldId id="261" r:id="rId9"/>
    <p:sldId id="262" r:id="rId10"/>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gray" scaleToFitPaper="1"/>
  <p:clrMru>
    <a:srgbClr val="8F0D76"/>
    <a:srgbClr val="0000FF"/>
    <a:srgbClr val="FF99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3B8BA2-1441-45D1-86FF-13B2538DED5C}" type="datetimeFigureOut">
              <a:rPr lang="sk-SK" smtClean="0"/>
              <a:pPr/>
              <a:t>29.11.2015</a:t>
            </a:fld>
            <a:endParaRPr lang="sk-SK"/>
          </a:p>
        </p:txBody>
      </p:sp>
      <p:sp>
        <p:nvSpPr>
          <p:cNvPr id="4" name="Zástupný symbol obrazu snímky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symbol päty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B1657D-CCE4-4040-A955-3BCA5FDC4DAA}" type="slidenum">
              <a:rPr lang="sk-SK" smtClean="0"/>
              <a:pPr/>
              <a:t>‹#›</a:t>
            </a:fld>
            <a:endParaRPr lang="sk-SK"/>
          </a:p>
        </p:txBody>
      </p:sp>
    </p:spTree>
    <p:extLst>
      <p:ext uri="{BB962C8B-B14F-4D97-AF65-F5344CB8AC3E}">
        <p14:creationId xmlns:p14="http://schemas.microsoft.com/office/powerpoint/2010/main" val="41075642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6DB1657D-CCE4-4040-A955-3BCA5FDC4DAA}" type="slidenum">
              <a:rPr lang="sk-SK" smtClean="0"/>
              <a:pPr/>
              <a:t>5</a:t>
            </a:fld>
            <a:endParaRPr lang="sk-SK"/>
          </a:p>
        </p:txBody>
      </p:sp>
    </p:spTree>
    <p:extLst>
      <p:ext uri="{BB962C8B-B14F-4D97-AF65-F5344CB8AC3E}">
        <p14:creationId xmlns:p14="http://schemas.microsoft.com/office/powerpoint/2010/main" val="2336607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sk-SK"/>
          </a:p>
        </p:txBody>
      </p:sp>
      <p:sp>
        <p:nvSpPr>
          <p:cNvPr id="4" name="Zástupný symbol dátumu 3"/>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5" name="Zástupný symbol päty 4"/>
          <p:cNvSpPr>
            <a:spLocks noGrp="1"/>
          </p:cNvSpPr>
          <p:nvPr>
            <p:ph type="ftr" sz="quarter" idx="11"/>
          </p:nvPr>
        </p:nvSpPr>
        <p:spPr/>
        <p:txBody>
          <a:bodyPr/>
          <a:lstStyle/>
          <a:p>
            <a:endParaRPr lang="sk-SK" dirty="0"/>
          </a:p>
        </p:txBody>
      </p:sp>
      <p:sp>
        <p:nvSpPr>
          <p:cNvPr id="6" name="Zástupný symbol čísla snímky 5"/>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1535841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5" name="Zástupný symbol päty 4"/>
          <p:cNvSpPr>
            <a:spLocks noGrp="1"/>
          </p:cNvSpPr>
          <p:nvPr>
            <p:ph type="ftr" sz="quarter" idx="11"/>
          </p:nvPr>
        </p:nvSpPr>
        <p:spPr/>
        <p:txBody>
          <a:bodyPr/>
          <a:lstStyle/>
          <a:p>
            <a:endParaRPr lang="sk-SK" dirty="0"/>
          </a:p>
        </p:txBody>
      </p:sp>
      <p:sp>
        <p:nvSpPr>
          <p:cNvPr id="6" name="Zástupný symbol čísla snímky 5"/>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1137159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5" name="Zástupný symbol päty 4"/>
          <p:cNvSpPr>
            <a:spLocks noGrp="1"/>
          </p:cNvSpPr>
          <p:nvPr>
            <p:ph type="ftr" sz="quarter" idx="11"/>
          </p:nvPr>
        </p:nvSpPr>
        <p:spPr/>
        <p:txBody>
          <a:bodyPr/>
          <a:lstStyle/>
          <a:p>
            <a:endParaRPr lang="sk-SK" dirty="0"/>
          </a:p>
        </p:txBody>
      </p:sp>
      <p:sp>
        <p:nvSpPr>
          <p:cNvPr id="6" name="Zástupný symbol čísla snímky 5"/>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18022860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sk-SK"/>
          </a:p>
        </p:txBody>
      </p:sp>
      <p:sp>
        <p:nvSpPr>
          <p:cNvPr id="4" name="Zástupný symbol dátumu 3"/>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2679602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3845580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18667624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4"/>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801728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6"/>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164753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dátumu 2"/>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4" name="Zástupný symbol päty 3"/>
          <p:cNvSpPr>
            <a:spLocks noGrp="1"/>
          </p:cNvSpPr>
          <p:nvPr>
            <p:ph type="ftr" sz="quarter" idx="11"/>
          </p:nvPr>
        </p:nvSpPr>
        <p:spPr/>
        <p:txBody>
          <a:bodyPr/>
          <a:lstStyle/>
          <a:p>
            <a:endParaRPr lang="sk-SK"/>
          </a:p>
        </p:txBody>
      </p:sp>
      <p:sp>
        <p:nvSpPr>
          <p:cNvPr id="5" name="Zástupný symbol čísla snímky 4"/>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27374003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26434195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1659686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5" name="Zástupný symbol päty 4"/>
          <p:cNvSpPr>
            <a:spLocks noGrp="1"/>
          </p:cNvSpPr>
          <p:nvPr>
            <p:ph type="ftr" sz="quarter" idx="11"/>
          </p:nvPr>
        </p:nvSpPr>
        <p:spPr/>
        <p:txBody>
          <a:bodyPr/>
          <a:lstStyle/>
          <a:p>
            <a:endParaRPr lang="sk-SK" dirty="0"/>
          </a:p>
        </p:txBody>
      </p:sp>
      <p:sp>
        <p:nvSpPr>
          <p:cNvPr id="6" name="Zástupný symbol čísla snímky 5"/>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13188691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sk-SK"/>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1903804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29857089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0B7307E7-4EC9-44E1-9D6E-CBBC60E71D72}" type="datetimeFigureOut">
              <a:rPr lang="sk-SK" smtClean="0"/>
              <a:pPr/>
              <a:t>29.11.2015</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761A664E-3FE1-48FC-A050-0293DB48C2FB}" type="slidenum">
              <a:rPr lang="sk-SK" smtClean="0"/>
              <a:pPr/>
              <a:t>‹#›</a:t>
            </a:fld>
            <a:endParaRPr lang="sk-SK"/>
          </a:p>
        </p:txBody>
      </p:sp>
    </p:spTree>
    <p:extLst>
      <p:ext uri="{BB962C8B-B14F-4D97-AF65-F5344CB8AC3E}">
        <p14:creationId xmlns:p14="http://schemas.microsoft.com/office/powerpoint/2010/main" val="1944436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5" name="Zástupný symbol päty 4"/>
          <p:cNvSpPr>
            <a:spLocks noGrp="1"/>
          </p:cNvSpPr>
          <p:nvPr>
            <p:ph type="ftr" sz="quarter" idx="11"/>
          </p:nvPr>
        </p:nvSpPr>
        <p:spPr/>
        <p:txBody>
          <a:bodyPr/>
          <a:lstStyle/>
          <a:p>
            <a:endParaRPr lang="sk-SK" dirty="0"/>
          </a:p>
        </p:txBody>
      </p:sp>
      <p:sp>
        <p:nvSpPr>
          <p:cNvPr id="6" name="Zástupný symbol čísla snímky 5"/>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1111643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4"/>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6" name="Zástupný symbol päty 5"/>
          <p:cNvSpPr>
            <a:spLocks noGrp="1"/>
          </p:cNvSpPr>
          <p:nvPr>
            <p:ph type="ftr" sz="quarter" idx="11"/>
          </p:nvPr>
        </p:nvSpPr>
        <p:spPr/>
        <p:txBody>
          <a:bodyPr/>
          <a:lstStyle/>
          <a:p>
            <a:endParaRPr lang="sk-SK" dirty="0"/>
          </a:p>
        </p:txBody>
      </p:sp>
      <p:sp>
        <p:nvSpPr>
          <p:cNvPr id="7" name="Zástupný symbol čísla snímky 6"/>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1035250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6"/>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8" name="Zástupný symbol päty 7"/>
          <p:cNvSpPr>
            <a:spLocks noGrp="1"/>
          </p:cNvSpPr>
          <p:nvPr>
            <p:ph type="ftr" sz="quarter" idx="11"/>
          </p:nvPr>
        </p:nvSpPr>
        <p:spPr/>
        <p:txBody>
          <a:bodyPr/>
          <a:lstStyle/>
          <a:p>
            <a:endParaRPr lang="sk-SK" dirty="0"/>
          </a:p>
        </p:txBody>
      </p:sp>
      <p:sp>
        <p:nvSpPr>
          <p:cNvPr id="9" name="Zástupný symbol čísla snímky 8"/>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32161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dátumu 2"/>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4" name="Zástupný symbol päty 3"/>
          <p:cNvSpPr>
            <a:spLocks noGrp="1"/>
          </p:cNvSpPr>
          <p:nvPr>
            <p:ph type="ftr" sz="quarter" idx="11"/>
          </p:nvPr>
        </p:nvSpPr>
        <p:spPr/>
        <p:txBody>
          <a:bodyPr/>
          <a:lstStyle/>
          <a:p>
            <a:endParaRPr lang="sk-SK" dirty="0"/>
          </a:p>
        </p:txBody>
      </p:sp>
      <p:sp>
        <p:nvSpPr>
          <p:cNvPr id="5" name="Zástupný symbol čísla snímky 4"/>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167860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3" name="Zástupný symbol päty 2"/>
          <p:cNvSpPr>
            <a:spLocks noGrp="1"/>
          </p:cNvSpPr>
          <p:nvPr>
            <p:ph type="ftr" sz="quarter" idx="11"/>
          </p:nvPr>
        </p:nvSpPr>
        <p:spPr/>
        <p:txBody>
          <a:bodyPr/>
          <a:lstStyle/>
          <a:p>
            <a:endParaRPr lang="sk-SK" dirty="0"/>
          </a:p>
        </p:txBody>
      </p:sp>
      <p:sp>
        <p:nvSpPr>
          <p:cNvPr id="4" name="Zástupný symbol čísla snímky 3"/>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3405008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6" name="Zástupný symbol päty 5"/>
          <p:cNvSpPr>
            <a:spLocks noGrp="1"/>
          </p:cNvSpPr>
          <p:nvPr>
            <p:ph type="ftr" sz="quarter" idx="11"/>
          </p:nvPr>
        </p:nvSpPr>
        <p:spPr/>
        <p:txBody>
          <a:bodyPr/>
          <a:lstStyle/>
          <a:p>
            <a:endParaRPr lang="sk-SK" dirty="0"/>
          </a:p>
        </p:txBody>
      </p:sp>
      <p:sp>
        <p:nvSpPr>
          <p:cNvPr id="7" name="Zástupný symbol čísla snímky 6"/>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3587020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sk-SK"/>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dirty="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906CB069-80CB-445F-BE54-9C0450BE8CA5}" type="datetimeFigureOut">
              <a:rPr lang="sk-SK" smtClean="0"/>
              <a:pPr/>
              <a:t>29.11.2015</a:t>
            </a:fld>
            <a:endParaRPr lang="sk-SK" dirty="0"/>
          </a:p>
        </p:txBody>
      </p:sp>
      <p:sp>
        <p:nvSpPr>
          <p:cNvPr id="6" name="Zástupný symbol päty 5"/>
          <p:cNvSpPr>
            <a:spLocks noGrp="1"/>
          </p:cNvSpPr>
          <p:nvPr>
            <p:ph type="ftr" sz="quarter" idx="11"/>
          </p:nvPr>
        </p:nvSpPr>
        <p:spPr/>
        <p:txBody>
          <a:bodyPr/>
          <a:lstStyle/>
          <a:p>
            <a:endParaRPr lang="sk-SK" dirty="0"/>
          </a:p>
        </p:txBody>
      </p:sp>
      <p:sp>
        <p:nvSpPr>
          <p:cNvPr id="7" name="Zástupný symbol čísla snímky 6"/>
          <p:cNvSpPr>
            <a:spLocks noGrp="1"/>
          </p:cNvSpPr>
          <p:nvPr>
            <p:ph type="sldNum" sz="quarter" idx="12"/>
          </p:nvPr>
        </p:nvSpPr>
        <p:spPr/>
        <p:txBody>
          <a:body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3645429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sk-SK"/>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6CB069-80CB-445F-BE54-9C0450BE8CA5}" type="datetimeFigureOut">
              <a:rPr lang="sk-SK" smtClean="0"/>
              <a:pPr/>
              <a:t>29.11.2015</a:t>
            </a:fld>
            <a:endParaRPr lang="sk-SK" dirty="0"/>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dirty="0"/>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3AF7AF-0183-42AA-A639-8DB3D9BCC77D}" type="slidenum">
              <a:rPr lang="sk-SK" smtClean="0"/>
              <a:pPr/>
              <a:t>‹#›</a:t>
            </a:fld>
            <a:endParaRPr lang="sk-SK" dirty="0"/>
          </a:p>
        </p:txBody>
      </p:sp>
    </p:spTree>
    <p:extLst>
      <p:ext uri="{BB962C8B-B14F-4D97-AF65-F5344CB8AC3E}">
        <p14:creationId xmlns:p14="http://schemas.microsoft.com/office/powerpoint/2010/main" val="52455018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sk-SK"/>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7307E7-4EC9-44E1-9D6E-CBBC60E71D72}" type="datetimeFigureOut">
              <a:rPr lang="sk-SK" smtClean="0"/>
              <a:pPr/>
              <a:t>29.11.2015</a:t>
            </a:fld>
            <a:endParaRPr lang="sk-SK"/>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1A664E-3FE1-48FC-A050-0293DB48C2FB}" type="slidenum">
              <a:rPr lang="sk-SK" smtClean="0"/>
              <a:pPr/>
              <a:t>‹#›</a:t>
            </a:fld>
            <a:endParaRPr lang="sk-SK"/>
          </a:p>
        </p:txBody>
      </p:sp>
    </p:spTree>
    <p:extLst>
      <p:ext uri="{BB962C8B-B14F-4D97-AF65-F5344CB8AC3E}">
        <p14:creationId xmlns:p14="http://schemas.microsoft.com/office/powerpoint/2010/main" val="354085682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5.xml"/><Relationship Id="rId5" Type="http://schemas.openxmlformats.org/officeDocument/2006/relationships/image" Target="../media/image4.emf"/><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jpeg"/><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gif"/><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wmf"/><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7.gif"/></Relationships>
</file>

<file path=ppt/slides/_rels/slide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5.xml"/><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17232" y="764704"/>
            <a:ext cx="3826768" cy="2016224"/>
          </a:xfrm>
        </p:spPr>
        <p:txBody>
          <a:bodyPr>
            <a:normAutofit/>
          </a:bodyPr>
          <a:lstStyle/>
          <a:p>
            <a:r>
              <a:rPr lang="sk-SK" sz="4800" dirty="0" smtClean="0">
                <a:ln w="19050" cap="sq">
                  <a:solidFill>
                    <a:schemeClr val="tx1"/>
                  </a:solidFill>
                  <a:prstDash val="solid"/>
                </a:ln>
                <a:solidFill>
                  <a:schemeClr val="tx2">
                    <a:lumMod val="60000"/>
                    <a:lumOff val="40000"/>
                  </a:schemeClr>
                </a:solidFill>
                <a:effectLst>
                  <a:glow rad="228600">
                    <a:schemeClr val="accent1">
                      <a:satMod val="175000"/>
                      <a:alpha val="40000"/>
                    </a:schemeClr>
                  </a:glow>
                </a:effectLst>
                <a:latin typeface="Blackadder ITC" pitchFamily="82" charset="0"/>
              </a:rPr>
              <a:t>Komenského</a:t>
            </a:r>
            <a:r>
              <a:rPr lang="sk-SK" sz="4800" dirty="0" smtClean="0">
                <a:latin typeface="Blackadder ITC" pitchFamily="82" charset="0"/>
              </a:rPr>
              <a:t/>
            </a:r>
            <a:br>
              <a:rPr lang="sk-SK" sz="4800" dirty="0" smtClean="0">
                <a:latin typeface="Blackadder ITC" pitchFamily="82" charset="0"/>
              </a:rPr>
            </a:br>
            <a:r>
              <a:rPr lang="sk-SK" sz="4800" dirty="0">
                <a:ln w="22225" cmpd="sng">
                  <a:solidFill>
                    <a:schemeClr val="tx1"/>
                  </a:solidFill>
                </a:ln>
                <a:solidFill>
                  <a:schemeClr val="tx2">
                    <a:lumMod val="60000"/>
                    <a:lumOff val="40000"/>
                  </a:schemeClr>
                </a:solidFill>
                <a:effectLst>
                  <a:innerShdw blurRad="114300">
                    <a:prstClr val="black"/>
                  </a:innerShdw>
                </a:effectLst>
                <a:latin typeface="Blackadder ITC" pitchFamily="82" charset="0"/>
              </a:rPr>
              <a:t> </a:t>
            </a:r>
            <a:r>
              <a:rPr lang="sk-SK" sz="4800" dirty="0" smtClean="0">
                <a:ln w="22225" cmpd="sng">
                  <a:solidFill>
                    <a:schemeClr val="tx1"/>
                  </a:solidFill>
                </a:ln>
                <a:solidFill>
                  <a:schemeClr val="tx2">
                    <a:lumMod val="60000"/>
                    <a:lumOff val="40000"/>
                  </a:schemeClr>
                </a:solidFill>
                <a:effectLst>
                  <a:innerShdw blurRad="114300">
                    <a:prstClr val="black"/>
                  </a:innerShdw>
                </a:effectLst>
                <a:latin typeface="Blackadder ITC" pitchFamily="82" charset="0"/>
              </a:rPr>
              <a:t>         </a:t>
            </a:r>
            <a:r>
              <a:rPr lang="sk-SK" sz="4800" dirty="0" smtClean="0">
                <a:ln w="22225" cmpd="sng">
                  <a:solidFill>
                    <a:schemeClr val="tx1"/>
                  </a:solidFill>
                </a:ln>
                <a:solidFill>
                  <a:schemeClr val="tx2">
                    <a:lumMod val="60000"/>
                    <a:lumOff val="40000"/>
                  </a:schemeClr>
                </a:solidFill>
                <a:effectLst>
                  <a:glow rad="228600">
                    <a:schemeClr val="accent1">
                      <a:satMod val="175000"/>
                      <a:alpha val="40000"/>
                    </a:schemeClr>
                  </a:glow>
                  <a:innerShdw blurRad="114300">
                    <a:prstClr val="black"/>
                  </a:innerShdw>
                </a:effectLst>
                <a:latin typeface="Blackadder ITC" pitchFamily="82" charset="0"/>
              </a:rPr>
              <a:t>kamarát</a:t>
            </a:r>
            <a:endParaRPr lang="sk-SK" sz="4800" dirty="0">
              <a:ln w="22225" cmpd="sng">
                <a:solidFill>
                  <a:schemeClr val="tx1"/>
                </a:solidFill>
              </a:ln>
              <a:solidFill>
                <a:schemeClr val="tx2">
                  <a:lumMod val="60000"/>
                  <a:lumOff val="40000"/>
                </a:schemeClr>
              </a:solidFill>
              <a:effectLst>
                <a:glow rad="228600">
                  <a:schemeClr val="accent1">
                    <a:satMod val="175000"/>
                    <a:alpha val="40000"/>
                  </a:schemeClr>
                </a:glow>
                <a:innerShdw blurRad="114300">
                  <a:prstClr val="black"/>
                </a:innerShdw>
              </a:effectLst>
              <a:latin typeface="Blackadder ITC" pitchFamily="82" charset="0"/>
            </a:endParaRPr>
          </a:p>
        </p:txBody>
      </p:sp>
      <p:sp>
        <p:nvSpPr>
          <p:cNvPr id="3" name="Podnadpis 2"/>
          <p:cNvSpPr>
            <a:spLocks noGrp="1"/>
          </p:cNvSpPr>
          <p:nvPr>
            <p:ph sz="half" idx="1"/>
          </p:nvPr>
        </p:nvSpPr>
        <p:spPr>
          <a:xfrm>
            <a:off x="5083830" y="4941168"/>
            <a:ext cx="4409866" cy="1754325"/>
          </a:xfrm>
        </p:spPr>
        <p:txBody>
          <a:bodyPr>
            <a:normAutofit/>
          </a:bodyPr>
          <a:lstStyle/>
          <a:p>
            <a:pPr marL="0" indent="0">
              <a:buNone/>
            </a:pPr>
            <a:r>
              <a:rPr lang="sk-SK" sz="2400" dirty="0" smtClean="0">
                <a:ln w="15875">
                  <a:solidFill>
                    <a:schemeClr val="tx1"/>
                  </a:solidFill>
                </a:ln>
                <a:solidFill>
                  <a:schemeClr val="tx2">
                    <a:lumMod val="60000"/>
                    <a:lumOff val="40000"/>
                  </a:schemeClr>
                </a:solidFill>
              </a:rPr>
              <a:t>      Školský rok 2013/2014</a:t>
            </a:r>
          </a:p>
          <a:p>
            <a:endParaRPr lang="sk-SK" sz="2400" dirty="0" smtClean="0">
              <a:ln w="15875">
                <a:solidFill>
                  <a:schemeClr val="tx1"/>
                </a:solidFill>
              </a:ln>
              <a:solidFill>
                <a:schemeClr val="tx2">
                  <a:lumMod val="60000"/>
                  <a:lumOff val="40000"/>
                </a:schemeClr>
              </a:solidFill>
            </a:endParaRPr>
          </a:p>
          <a:p>
            <a:pPr marL="0" indent="0">
              <a:buNone/>
            </a:pPr>
            <a:r>
              <a:rPr lang="sk-SK" sz="2800" dirty="0" smtClean="0">
                <a:ln w="15875">
                  <a:solidFill>
                    <a:schemeClr val="tx1"/>
                  </a:solidFill>
                </a:ln>
                <a:solidFill>
                  <a:schemeClr val="tx2">
                    <a:lumMod val="60000"/>
                    <a:lumOff val="40000"/>
                  </a:schemeClr>
                </a:solidFill>
                <a:latin typeface="Broadway" pitchFamily="82" charset="0"/>
              </a:rPr>
              <a:t>   Vianočné vydanie</a:t>
            </a:r>
            <a:endParaRPr lang="sk-SK" sz="2800" dirty="0">
              <a:ln w="15875">
                <a:solidFill>
                  <a:schemeClr val="tx1"/>
                </a:solidFill>
              </a:ln>
              <a:solidFill>
                <a:schemeClr val="tx2">
                  <a:lumMod val="60000"/>
                  <a:lumOff val="40000"/>
                </a:schemeClr>
              </a:solidFill>
              <a:latin typeface="Broadway" pitchFamily="82" charset="0"/>
            </a:endParaRPr>
          </a:p>
        </p:txBody>
      </p:sp>
      <p:pic>
        <p:nvPicPr>
          <p:cNvPr id="5" name="Obrázo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86425" y="1628800"/>
            <a:ext cx="1649760" cy="1099840"/>
          </a:xfrm>
          <a:prstGeom prst="rect">
            <a:avLst/>
          </a:prstGeom>
          <a:ln>
            <a:noFill/>
          </a:ln>
          <a:effectLst>
            <a:softEdge rad="112500"/>
          </a:effectLst>
        </p:spPr>
      </p:pic>
      <p:pic>
        <p:nvPicPr>
          <p:cNvPr id="11" name="Obrázo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5528" y="0"/>
            <a:ext cx="4248472" cy="908720"/>
          </a:xfrm>
          <a:prstGeom prst="rect">
            <a:avLst/>
          </a:prstGeom>
          <a:ln>
            <a:noFill/>
          </a:ln>
          <a:effectLst>
            <a:softEdge rad="112500"/>
          </a:effectLst>
        </p:spPr>
      </p:pic>
      <p:sp>
        <p:nvSpPr>
          <p:cNvPr id="6" name="BlokTextu 5"/>
          <p:cNvSpPr txBox="1"/>
          <p:nvPr/>
        </p:nvSpPr>
        <p:spPr>
          <a:xfrm>
            <a:off x="188201" y="5337212"/>
            <a:ext cx="4447118" cy="1061829"/>
          </a:xfrm>
          <a:prstGeom prst="rect">
            <a:avLst/>
          </a:prstGeom>
          <a:noFill/>
        </p:spPr>
        <p:txBody>
          <a:bodyPr wrap="square" rtlCol="0">
            <a:spAutoFit/>
          </a:bodyPr>
          <a:lstStyle/>
          <a:p>
            <a:r>
              <a:rPr lang="sk-SK" sz="1050" dirty="0" smtClean="0">
                <a:solidFill>
                  <a:srgbClr val="C00000"/>
                </a:solidFill>
              </a:rPr>
              <a:t>Komenského kamarát</a:t>
            </a:r>
          </a:p>
          <a:p>
            <a:r>
              <a:rPr lang="sk-SK" sz="1050" dirty="0" smtClean="0">
                <a:solidFill>
                  <a:srgbClr val="C00000"/>
                </a:solidFill>
              </a:rPr>
              <a:t>Časopis pre voľný čas a oddych</a:t>
            </a:r>
          </a:p>
          <a:p>
            <a:r>
              <a:rPr lang="sk-SK" sz="1050" dirty="0" smtClean="0">
                <a:solidFill>
                  <a:srgbClr val="C00000"/>
                </a:solidFill>
              </a:rPr>
              <a:t>Vydáva ZŠ Komenského 135/6 , Medzilaborce</a:t>
            </a:r>
          </a:p>
          <a:p>
            <a:r>
              <a:rPr lang="sk-SK" sz="1050" dirty="0" smtClean="0">
                <a:solidFill>
                  <a:srgbClr val="C00000"/>
                </a:solidFill>
              </a:rPr>
              <a:t>Redakčná rada : žiaci z multimediálneho krúžku a PhDr. N. Hriseňková</a:t>
            </a:r>
          </a:p>
          <a:p>
            <a:r>
              <a:rPr lang="sk-SK" sz="1050" dirty="0" smtClean="0">
                <a:solidFill>
                  <a:srgbClr val="C00000"/>
                </a:solidFill>
              </a:rPr>
              <a:t>Grafická úprava : V. </a:t>
            </a:r>
            <a:r>
              <a:rPr lang="sk-SK" sz="1050" dirty="0" err="1" smtClean="0">
                <a:solidFill>
                  <a:srgbClr val="C00000"/>
                </a:solidFill>
              </a:rPr>
              <a:t>Hriseňko</a:t>
            </a:r>
            <a:r>
              <a:rPr lang="sk-SK" sz="1050" dirty="0" smtClean="0">
                <a:solidFill>
                  <a:srgbClr val="C00000"/>
                </a:solidFill>
              </a:rPr>
              <a:t>  9.B</a:t>
            </a:r>
          </a:p>
          <a:p>
            <a:r>
              <a:rPr lang="sk-SK" sz="1050" dirty="0" smtClean="0">
                <a:solidFill>
                  <a:srgbClr val="C00000"/>
                </a:solidFill>
              </a:rPr>
              <a:t>Zdroje: príspevky žiakov, redakčnej rady a internet</a:t>
            </a:r>
            <a:endParaRPr lang="sk-SK" sz="1050" dirty="0">
              <a:solidFill>
                <a:srgbClr val="C00000"/>
              </a:solidFill>
            </a:endParaRPr>
          </a:p>
        </p:txBody>
      </p:sp>
      <p:sp>
        <p:nvSpPr>
          <p:cNvPr id="7" name="BlokTextu 6"/>
          <p:cNvSpPr txBox="1"/>
          <p:nvPr/>
        </p:nvSpPr>
        <p:spPr>
          <a:xfrm>
            <a:off x="179512" y="620688"/>
            <a:ext cx="3694493" cy="4785926"/>
          </a:xfrm>
          <a:prstGeom prst="rect">
            <a:avLst/>
          </a:prstGeom>
          <a:noFill/>
        </p:spPr>
        <p:txBody>
          <a:bodyPr wrap="square" rtlCol="0">
            <a:spAutoFit/>
          </a:bodyPr>
          <a:lstStyle/>
          <a:p>
            <a:r>
              <a:rPr lang="sk-SK" b="1" i="1" dirty="0" smtClean="0">
                <a:solidFill>
                  <a:srgbClr val="8F0D76"/>
                </a:solidFill>
                <a:latin typeface="Arabic Typesetting" pitchFamily="66" charset="-78"/>
                <a:cs typeface="Arabic Typesetting" pitchFamily="66" charset="-78"/>
              </a:rPr>
              <a:t>Vianočné a novoročné SMS</a:t>
            </a:r>
          </a:p>
          <a:p>
            <a:endParaRPr lang="sk-SK" sz="1200" b="1" i="1" dirty="0">
              <a:solidFill>
                <a:schemeClr val="tx2"/>
              </a:solidFill>
              <a:latin typeface="Arabic Typesetting" pitchFamily="66" charset="-78"/>
              <a:cs typeface="Arabic Typesetting" pitchFamily="66" charset="-78"/>
            </a:endParaRPr>
          </a:p>
          <a:p>
            <a:r>
              <a:rPr lang="sk-SK" sz="1100" b="1" i="1" dirty="0" err="1" smtClean="0">
                <a:solidFill>
                  <a:schemeClr val="tx2"/>
                </a:solidFill>
                <a:latin typeface="Arabic Typesetting" pitchFamily="66" charset="-78"/>
                <a:cs typeface="Arabic Typesetting" pitchFamily="66" charset="-78"/>
              </a:rPr>
              <a:t>Cingi</a:t>
            </a:r>
            <a:r>
              <a:rPr lang="sk-SK" sz="1100" b="1" i="1" dirty="0" smtClean="0">
                <a:solidFill>
                  <a:schemeClr val="tx2"/>
                </a:solidFill>
                <a:latin typeface="Arabic Typesetting" pitchFamily="66" charset="-78"/>
                <a:cs typeface="Arabic Typesetting" pitchFamily="66" charset="-78"/>
              </a:rPr>
              <a:t> </a:t>
            </a:r>
            <a:r>
              <a:rPr lang="sk-SK" sz="1100" b="1" i="1" dirty="0" err="1">
                <a:solidFill>
                  <a:schemeClr val="tx2"/>
                </a:solidFill>
                <a:latin typeface="Arabic Typesetting" pitchFamily="66" charset="-78"/>
                <a:cs typeface="Arabic Typesetting" pitchFamily="66" charset="-78"/>
              </a:rPr>
              <a:t>lingi</a:t>
            </a:r>
            <a:r>
              <a:rPr lang="sk-SK" sz="1100" b="1" i="1" dirty="0">
                <a:solidFill>
                  <a:schemeClr val="tx2"/>
                </a:solidFill>
                <a:latin typeface="Arabic Typesetting" pitchFamily="66" charset="-78"/>
                <a:cs typeface="Arabic Typesetting" pitchFamily="66" charset="-78"/>
              </a:rPr>
              <a:t>, bum, </a:t>
            </a:r>
            <a:endParaRPr lang="sk-SK" sz="1100" b="1" i="1" dirty="0" smtClean="0">
              <a:solidFill>
                <a:schemeClr val="tx2"/>
              </a:solidFill>
              <a:latin typeface="Arabic Typesetting" pitchFamily="66" charset="-78"/>
              <a:cs typeface="Arabic Typesetting" pitchFamily="66" charset="-78"/>
            </a:endParaRPr>
          </a:p>
          <a:p>
            <a:r>
              <a:rPr lang="sk-SK" sz="1100" b="1" i="1" dirty="0" smtClean="0">
                <a:solidFill>
                  <a:schemeClr val="tx2"/>
                </a:solidFill>
                <a:latin typeface="Arabic Typesetting" pitchFamily="66" charset="-78"/>
                <a:cs typeface="Arabic Typesetting" pitchFamily="66" charset="-78"/>
              </a:rPr>
              <a:t>zaznel </a:t>
            </a:r>
            <a:r>
              <a:rPr lang="sk-SK" sz="1100" b="1" i="1" dirty="0">
                <a:solidFill>
                  <a:schemeClr val="tx2"/>
                </a:solidFill>
                <a:latin typeface="Arabic Typesetting" pitchFamily="66" charset="-78"/>
                <a:cs typeface="Arabic Typesetting" pitchFamily="66" charset="-78"/>
              </a:rPr>
              <a:t>zlatý </a:t>
            </a:r>
            <a:r>
              <a:rPr lang="sk-SK" sz="1100" b="1" i="1" dirty="0" smtClean="0">
                <a:solidFill>
                  <a:schemeClr val="tx2"/>
                </a:solidFill>
                <a:latin typeface="Arabic Typesetting" pitchFamily="66" charset="-78"/>
                <a:cs typeface="Arabic Typesetting" pitchFamily="66" charset="-78"/>
              </a:rPr>
              <a:t>zvon.</a:t>
            </a:r>
          </a:p>
          <a:p>
            <a:r>
              <a:rPr lang="sk-SK" sz="1100" b="1" i="1" dirty="0" smtClean="0">
                <a:solidFill>
                  <a:schemeClr val="tx2"/>
                </a:solidFill>
                <a:latin typeface="Arabic Typesetting" pitchFamily="66" charset="-78"/>
                <a:cs typeface="Arabic Typesetting" pitchFamily="66" charset="-78"/>
              </a:rPr>
              <a:t>Čo </a:t>
            </a:r>
            <a:r>
              <a:rPr lang="sk-SK" sz="1100" b="1" i="1" dirty="0">
                <a:solidFill>
                  <a:schemeClr val="tx2"/>
                </a:solidFill>
                <a:latin typeface="Arabic Typesetting" pitchFamily="66" charset="-78"/>
                <a:cs typeface="Arabic Typesetting" pitchFamily="66" charset="-78"/>
              </a:rPr>
              <a:t>Ježiško nadelí, </a:t>
            </a:r>
            <a:endParaRPr lang="sk-SK" sz="1100" b="1" i="1" dirty="0" smtClean="0">
              <a:solidFill>
                <a:schemeClr val="tx2"/>
              </a:solidFill>
              <a:latin typeface="Arabic Typesetting" pitchFamily="66" charset="-78"/>
              <a:cs typeface="Arabic Typesetting" pitchFamily="66" charset="-78"/>
            </a:endParaRPr>
          </a:p>
          <a:p>
            <a:r>
              <a:rPr lang="sk-SK" sz="1100" b="1" i="1" dirty="0" smtClean="0">
                <a:solidFill>
                  <a:schemeClr val="tx2"/>
                </a:solidFill>
                <a:latin typeface="Arabic Typesetting" pitchFamily="66" charset="-78"/>
                <a:cs typeface="Arabic Typesetting" pitchFamily="66" charset="-78"/>
              </a:rPr>
              <a:t>šepkajú </a:t>
            </a:r>
            <a:r>
              <a:rPr lang="sk-SK" sz="1100" b="1" i="1" dirty="0">
                <a:solidFill>
                  <a:schemeClr val="tx2"/>
                </a:solidFill>
                <a:latin typeface="Arabic Typesetting" pitchFamily="66" charset="-78"/>
                <a:cs typeface="Arabic Typesetting" pitchFamily="66" charset="-78"/>
              </a:rPr>
              <a:t>si anjeli. </a:t>
            </a:r>
          </a:p>
          <a:p>
            <a:r>
              <a:rPr lang="sk-SK" sz="1100" b="1" i="1" dirty="0">
                <a:solidFill>
                  <a:schemeClr val="tx2"/>
                </a:solidFill>
                <a:latin typeface="Arabic Typesetting" pitchFamily="66" charset="-78"/>
                <a:cs typeface="Arabic Typesetting" pitchFamily="66" charset="-78"/>
              </a:rPr>
              <a:t>Všetko najlepšie k prežitiu </a:t>
            </a:r>
            <a:endParaRPr lang="sk-SK" sz="1100" b="1" i="1" dirty="0" smtClean="0">
              <a:solidFill>
                <a:schemeClr val="tx2"/>
              </a:solidFill>
              <a:latin typeface="Arabic Typesetting" pitchFamily="66" charset="-78"/>
              <a:cs typeface="Arabic Typesetting" pitchFamily="66" charset="-78"/>
            </a:endParaRPr>
          </a:p>
          <a:p>
            <a:r>
              <a:rPr lang="sk-SK" sz="1100" b="1" i="1" dirty="0" smtClean="0">
                <a:solidFill>
                  <a:schemeClr val="tx2"/>
                </a:solidFill>
                <a:latin typeface="Arabic Typesetting" pitchFamily="66" charset="-78"/>
                <a:cs typeface="Arabic Typesetting" pitchFamily="66" charset="-78"/>
              </a:rPr>
              <a:t>vianočných </a:t>
            </a:r>
            <a:r>
              <a:rPr lang="sk-SK" sz="1100" b="1" i="1" dirty="0">
                <a:solidFill>
                  <a:schemeClr val="tx2"/>
                </a:solidFill>
                <a:latin typeface="Arabic Typesetting" pitchFamily="66" charset="-78"/>
                <a:cs typeface="Arabic Typesetting" pitchFamily="66" charset="-78"/>
              </a:rPr>
              <a:t>sviatkov </a:t>
            </a:r>
            <a:endParaRPr lang="sk-SK" sz="1100" b="1" i="1" dirty="0" smtClean="0">
              <a:solidFill>
                <a:schemeClr val="tx2"/>
              </a:solidFill>
              <a:latin typeface="Arabic Typesetting" pitchFamily="66" charset="-78"/>
              <a:cs typeface="Arabic Typesetting" pitchFamily="66" charset="-78"/>
            </a:endParaRPr>
          </a:p>
          <a:p>
            <a:r>
              <a:rPr lang="sk-SK" sz="1100" b="1" i="1" dirty="0">
                <a:solidFill>
                  <a:schemeClr val="tx2"/>
                </a:solidFill>
                <a:latin typeface="Arabic Typesetting" pitchFamily="66" charset="-78"/>
                <a:cs typeface="Arabic Typesetting" pitchFamily="66" charset="-78"/>
              </a:rPr>
              <a:t> </a:t>
            </a:r>
            <a:r>
              <a:rPr lang="sk-SK" sz="1100" b="1" i="1" dirty="0" smtClean="0">
                <a:solidFill>
                  <a:schemeClr val="tx2"/>
                </a:solidFill>
                <a:latin typeface="Arabic Typesetting" pitchFamily="66" charset="-78"/>
                <a:cs typeface="Arabic Typesetting" pitchFamily="66" charset="-78"/>
              </a:rPr>
              <a:t>želá </a:t>
            </a:r>
            <a:r>
              <a:rPr lang="sk-SK" sz="1100" b="1" i="1" dirty="0">
                <a:solidFill>
                  <a:schemeClr val="tx2"/>
                </a:solidFill>
                <a:latin typeface="Arabic Typesetting" pitchFamily="66" charset="-78"/>
                <a:cs typeface="Arabic Typesetting" pitchFamily="66" charset="-78"/>
              </a:rPr>
              <a:t>…</a:t>
            </a:r>
          </a:p>
          <a:p>
            <a:endParaRPr lang="sk-SK" sz="1100" b="1" i="1" dirty="0">
              <a:solidFill>
                <a:schemeClr val="tx2"/>
              </a:solidFill>
              <a:latin typeface="Arabic Typesetting" pitchFamily="66" charset="-78"/>
              <a:cs typeface="Arabic Typesetting" pitchFamily="66" charset="-78"/>
            </a:endParaRPr>
          </a:p>
          <a:p>
            <a:r>
              <a:rPr lang="sk-SK" sz="1100" b="1" i="1" dirty="0" smtClean="0">
                <a:solidFill>
                  <a:schemeClr val="tx2"/>
                </a:solidFill>
                <a:latin typeface="Arabic Typesetting" pitchFamily="66" charset="-78"/>
                <a:cs typeface="Arabic Typesetting" pitchFamily="66" charset="-78"/>
              </a:rPr>
              <a:t>Na </a:t>
            </a:r>
            <a:r>
              <a:rPr lang="sk-SK" sz="1100" b="1" i="1" dirty="0">
                <a:solidFill>
                  <a:schemeClr val="tx2"/>
                </a:solidFill>
                <a:latin typeface="Arabic Typesetting" pitchFamily="66" charset="-78"/>
                <a:cs typeface="Arabic Typesetting" pitchFamily="66" charset="-78"/>
              </a:rPr>
              <a:t>okno nám mrázik kreslí, </a:t>
            </a:r>
          </a:p>
          <a:p>
            <a:r>
              <a:rPr lang="sk-SK" sz="1100" b="1" i="1" dirty="0">
                <a:solidFill>
                  <a:schemeClr val="tx2"/>
                </a:solidFill>
                <a:latin typeface="Arabic Typesetting" pitchFamily="66" charset="-78"/>
                <a:cs typeface="Arabic Typesetting" pitchFamily="66" charset="-78"/>
              </a:rPr>
              <a:t>Vianoce k nám pokoj vniesli, </a:t>
            </a:r>
          </a:p>
          <a:p>
            <a:r>
              <a:rPr lang="sk-SK" sz="1100" b="1" i="1" dirty="0">
                <a:solidFill>
                  <a:schemeClr val="tx2"/>
                </a:solidFill>
                <a:latin typeface="Arabic Typesetting" pitchFamily="66" charset="-78"/>
                <a:cs typeface="Arabic Typesetting" pitchFamily="66" charset="-78"/>
              </a:rPr>
              <a:t>pod stromčekom darček malý, </a:t>
            </a:r>
          </a:p>
          <a:p>
            <a:r>
              <a:rPr lang="sk-SK" sz="1100" b="1" i="1" dirty="0">
                <a:solidFill>
                  <a:schemeClr val="tx2"/>
                </a:solidFill>
                <a:latin typeface="Arabic Typesetting" pitchFamily="66" charset="-78"/>
                <a:cs typeface="Arabic Typesetting" pitchFamily="66" charset="-78"/>
              </a:rPr>
              <a:t>nech Vám úsmev stále žiari.</a:t>
            </a:r>
          </a:p>
          <a:p>
            <a:endParaRPr lang="sk-SK" sz="1100" b="1" i="1" dirty="0">
              <a:solidFill>
                <a:schemeClr val="tx2"/>
              </a:solidFill>
              <a:latin typeface="Arabic Typesetting" pitchFamily="66" charset="-78"/>
              <a:cs typeface="Arabic Typesetting" pitchFamily="66" charset="-78"/>
            </a:endParaRPr>
          </a:p>
          <a:p>
            <a:r>
              <a:rPr lang="sk-SK" sz="1100" b="1" i="1" dirty="0">
                <a:solidFill>
                  <a:schemeClr val="tx2"/>
                </a:solidFill>
                <a:latin typeface="Arabic Typesetting" pitchFamily="66" charset="-78"/>
                <a:cs typeface="Arabic Typesetting" pitchFamily="66" charset="-78"/>
              </a:rPr>
              <a:t>Keď vonku zvonia zvončeky, </a:t>
            </a:r>
          </a:p>
          <a:p>
            <a:r>
              <a:rPr lang="sk-SK" sz="1100" b="1" i="1" dirty="0">
                <a:solidFill>
                  <a:schemeClr val="tx2"/>
                </a:solidFill>
                <a:latin typeface="Arabic Typesetting" pitchFamily="66" charset="-78"/>
                <a:cs typeface="Arabic Typesetting" pitchFamily="66" charset="-78"/>
              </a:rPr>
              <a:t>keď ľudia zdobia stromčeky, </a:t>
            </a:r>
          </a:p>
          <a:p>
            <a:r>
              <a:rPr lang="sk-SK" sz="1100" b="1" i="1" dirty="0">
                <a:solidFill>
                  <a:schemeClr val="tx2"/>
                </a:solidFill>
                <a:latin typeface="Arabic Typesetting" pitchFamily="66" charset="-78"/>
                <a:cs typeface="Arabic Typesetting" pitchFamily="66" charset="-78"/>
              </a:rPr>
              <a:t>keď v </a:t>
            </a:r>
            <a:r>
              <a:rPr lang="sk-SK" sz="1100" b="1" i="1" dirty="0" err="1">
                <a:solidFill>
                  <a:schemeClr val="tx2"/>
                </a:solidFill>
                <a:latin typeface="Arabic Typesetting" pitchFamily="66" charset="-78"/>
                <a:cs typeface="Arabic Typesetting" pitchFamily="66" charset="-78"/>
              </a:rPr>
              <a:t>Tescu</a:t>
            </a:r>
            <a:r>
              <a:rPr lang="sk-SK" sz="1100" b="1" i="1" dirty="0">
                <a:solidFill>
                  <a:schemeClr val="tx2"/>
                </a:solidFill>
                <a:latin typeface="Arabic Typesetting" pitchFamily="66" charset="-78"/>
                <a:cs typeface="Arabic Typesetting" pitchFamily="66" charset="-78"/>
              </a:rPr>
              <a:t> kapra kúpiš</a:t>
            </a:r>
          </a:p>
          <a:p>
            <a:r>
              <a:rPr lang="sk-SK" sz="1100" b="1" i="1" dirty="0">
                <a:solidFill>
                  <a:schemeClr val="tx2"/>
                </a:solidFill>
                <a:latin typeface="Arabic Typesetting" pitchFamily="66" charset="-78"/>
                <a:cs typeface="Arabic Typesetting" pitchFamily="66" charset="-78"/>
              </a:rPr>
              <a:t> a doma nože brúsiš</a:t>
            </a:r>
          </a:p>
          <a:p>
            <a:r>
              <a:rPr lang="sk-SK" sz="1100" b="1" i="1" dirty="0">
                <a:solidFill>
                  <a:schemeClr val="tx2"/>
                </a:solidFill>
                <a:latin typeface="Arabic Typesetting" pitchFamily="66" charset="-78"/>
                <a:cs typeface="Arabic Typesetting" pitchFamily="66" charset="-78"/>
              </a:rPr>
              <a:t>a punč Ti oči </a:t>
            </a:r>
            <a:r>
              <a:rPr lang="sk-SK" sz="1100" b="1" i="1" dirty="0" err="1">
                <a:solidFill>
                  <a:schemeClr val="tx2"/>
                </a:solidFill>
                <a:latin typeface="Arabic Typesetting" pitchFamily="66" charset="-78"/>
                <a:cs typeface="Arabic Typesetting" pitchFamily="66" charset="-78"/>
              </a:rPr>
              <a:t>zligoce</a:t>
            </a:r>
            <a:r>
              <a:rPr lang="sk-SK" sz="1100" b="1" i="1" dirty="0" smtClean="0">
                <a:solidFill>
                  <a:schemeClr val="tx2"/>
                </a:solidFill>
                <a:latin typeface="Arabic Typesetting" pitchFamily="66" charset="-78"/>
                <a:cs typeface="Arabic Typesetting" pitchFamily="66" charset="-78"/>
              </a:rPr>
              <a:t>,                                                               </a:t>
            </a:r>
            <a:endParaRPr lang="sk-SK" sz="1100" b="1" i="1" dirty="0">
              <a:solidFill>
                <a:schemeClr val="tx2"/>
              </a:solidFill>
              <a:latin typeface="Arabic Typesetting" pitchFamily="66" charset="-78"/>
              <a:cs typeface="Arabic Typesetting" pitchFamily="66" charset="-78"/>
            </a:endParaRPr>
          </a:p>
          <a:p>
            <a:r>
              <a:rPr lang="sk-SK" sz="1100" b="1" i="1" dirty="0">
                <a:solidFill>
                  <a:schemeClr val="tx2"/>
                </a:solidFill>
                <a:latin typeface="Arabic Typesetting" pitchFamily="66" charset="-78"/>
                <a:cs typeface="Arabic Typesetting" pitchFamily="66" charset="-78"/>
              </a:rPr>
              <a:t> sú tu opäť Vianoce. </a:t>
            </a:r>
            <a:endParaRPr lang="sk-SK" sz="1100" b="1" i="1" dirty="0" smtClean="0">
              <a:solidFill>
                <a:schemeClr val="tx2"/>
              </a:solidFill>
              <a:latin typeface="Arabic Typesetting" pitchFamily="66" charset="-78"/>
              <a:cs typeface="Arabic Typesetting" pitchFamily="66" charset="-78"/>
            </a:endParaRPr>
          </a:p>
          <a:p>
            <a:endParaRPr lang="sk-SK" sz="1100" b="1" i="1" dirty="0">
              <a:solidFill>
                <a:schemeClr val="tx2"/>
              </a:solidFill>
              <a:latin typeface="Arabic Typesetting" pitchFamily="66" charset="-78"/>
              <a:cs typeface="Arabic Typesetting" pitchFamily="66" charset="-78"/>
            </a:endParaRPr>
          </a:p>
          <a:p>
            <a:r>
              <a:rPr lang="sk-SK" sz="1100" b="1" i="1" dirty="0" smtClean="0">
                <a:solidFill>
                  <a:schemeClr val="tx2"/>
                </a:solidFill>
                <a:latin typeface="Arabic Typesetting" pitchFamily="66" charset="-78"/>
                <a:cs typeface="Arabic Typesetting" pitchFamily="66" charset="-78"/>
              </a:rPr>
              <a:t>Vinšujem </a:t>
            </a:r>
            <a:r>
              <a:rPr lang="sk-SK" sz="1100" b="1" i="1" dirty="0">
                <a:solidFill>
                  <a:schemeClr val="tx2"/>
                </a:solidFill>
                <a:latin typeface="Arabic Typesetting" pitchFamily="66" charset="-78"/>
                <a:cs typeface="Arabic Typesetting" pitchFamily="66" charset="-78"/>
              </a:rPr>
              <a:t>vám Nový rok, </a:t>
            </a:r>
          </a:p>
          <a:p>
            <a:r>
              <a:rPr lang="sk-SK" sz="1100" b="1" i="1" dirty="0">
                <a:solidFill>
                  <a:schemeClr val="tx2"/>
                </a:solidFill>
                <a:latin typeface="Arabic Typesetting" pitchFamily="66" charset="-78"/>
                <a:cs typeface="Arabic Typesetting" pitchFamily="66" charset="-78"/>
              </a:rPr>
              <a:t>aby ste mali šťastný krok, </a:t>
            </a:r>
          </a:p>
          <a:p>
            <a:r>
              <a:rPr lang="sk-SK" sz="1100" b="1" i="1" dirty="0">
                <a:solidFill>
                  <a:schemeClr val="tx2"/>
                </a:solidFill>
                <a:latin typeface="Arabic Typesetting" pitchFamily="66" charset="-78"/>
                <a:cs typeface="Arabic Typesetting" pitchFamily="66" charset="-78"/>
              </a:rPr>
              <a:t>doma lásku, svornosť, </a:t>
            </a:r>
            <a:r>
              <a:rPr lang="sk-SK" sz="1100" b="1" i="1" dirty="0" smtClean="0">
                <a:solidFill>
                  <a:schemeClr val="tx2"/>
                </a:solidFill>
                <a:latin typeface="Arabic Typesetting" pitchFamily="66" charset="-78"/>
                <a:cs typeface="Arabic Typesetting" pitchFamily="66" charset="-78"/>
              </a:rPr>
              <a:t>                                    </a:t>
            </a:r>
            <a:endParaRPr lang="sk-SK" sz="1100" b="1" i="1" dirty="0">
              <a:solidFill>
                <a:schemeClr val="tx2"/>
              </a:solidFill>
              <a:latin typeface="Arabic Typesetting" pitchFamily="66" charset="-78"/>
              <a:cs typeface="Arabic Typesetting" pitchFamily="66" charset="-78"/>
            </a:endParaRPr>
          </a:p>
          <a:p>
            <a:r>
              <a:rPr lang="sk-SK" sz="1100" b="1" i="1" dirty="0">
                <a:solidFill>
                  <a:schemeClr val="tx2"/>
                </a:solidFill>
                <a:latin typeface="Arabic Typesetting" pitchFamily="66" charset="-78"/>
                <a:cs typeface="Arabic Typesetting" pitchFamily="66" charset="-78"/>
              </a:rPr>
              <a:t>a všetkého hojnosť</a:t>
            </a:r>
            <a:r>
              <a:rPr lang="sk-SK" sz="1100" b="1" i="1" dirty="0" smtClean="0">
                <a:solidFill>
                  <a:schemeClr val="tx2"/>
                </a:solidFill>
                <a:latin typeface="Arabic Typesetting" pitchFamily="66" charset="-78"/>
                <a:cs typeface="Arabic Typesetting" pitchFamily="66" charset="-78"/>
              </a:rPr>
              <a:t>.</a:t>
            </a:r>
          </a:p>
          <a:p>
            <a:endParaRPr lang="sk-SK" sz="1100" b="1" i="1" dirty="0">
              <a:solidFill>
                <a:schemeClr val="tx2"/>
              </a:solidFill>
              <a:latin typeface="Arabic Typesetting" pitchFamily="66" charset="-78"/>
              <a:cs typeface="Arabic Typesetting" pitchFamily="66" charset="-78"/>
            </a:endParaRPr>
          </a:p>
        </p:txBody>
      </p:sp>
      <p:sp>
        <p:nvSpPr>
          <p:cNvPr id="20" name="BlokTextu 19"/>
          <p:cNvSpPr txBox="1"/>
          <p:nvPr/>
        </p:nvSpPr>
        <p:spPr>
          <a:xfrm>
            <a:off x="2411760" y="980728"/>
            <a:ext cx="1800200" cy="1107996"/>
          </a:xfrm>
          <a:prstGeom prst="rect">
            <a:avLst/>
          </a:prstGeom>
          <a:noFill/>
        </p:spPr>
        <p:txBody>
          <a:bodyPr wrap="square" rtlCol="0">
            <a:spAutoFit/>
          </a:bodyPr>
          <a:lstStyle/>
          <a:p>
            <a:r>
              <a:rPr lang="sk-SK" sz="1100" b="1" i="1" dirty="0">
                <a:solidFill>
                  <a:schemeClr val="tx2"/>
                </a:solidFill>
                <a:latin typeface="Arabic Typesetting" pitchFamily="66" charset="-78"/>
                <a:cs typeface="Arabic Typesetting" pitchFamily="66" charset="-78"/>
              </a:rPr>
              <a:t>Hviezda na nebi svieti </a:t>
            </a:r>
          </a:p>
          <a:p>
            <a:r>
              <a:rPr lang="sk-SK" sz="1100" b="1" i="1" dirty="0">
                <a:solidFill>
                  <a:schemeClr val="tx2"/>
                </a:solidFill>
                <a:latin typeface="Arabic Typesetting" pitchFamily="66" charset="-78"/>
                <a:cs typeface="Arabic Typesetting" pitchFamily="66" charset="-78"/>
              </a:rPr>
              <a:t>a deň za dňom letí. </a:t>
            </a:r>
          </a:p>
          <a:p>
            <a:r>
              <a:rPr lang="sk-SK" sz="1100" b="1" i="1" dirty="0">
                <a:solidFill>
                  <a:schemeClr val="tx2"/>
                </a:solidFill>
                <a:latin typeface="Arabic Typesetting" pitchFamily="66" charset="-78"/>
                <a:cs typeface="Arabic Typesetting" pitchFamily="66" charset="-78"/>
              </a:rPr>
              <a:t>Do konca roka je už len krok, </a:t>
            </a:r>
          </a:p>
          <a:p>
            <a:r>
              <a:rPr lang="sk-SK" sz="1100" b="1" i="1" dirty="0">
                <a:solidFill>
                  <a:schemeClr val="tx2"/>
                </a:solidFill>
                <a:latin typeface="Arabic Typesetting" pitchFamily="66" charset="-78"/>
                <a:cs typeface="Arabic Typesetting" pitchFamily="66" charset="-78"/>
              </a:rPr>
              <a:t>tak Ti želám šťastný a krásny novy rok…</a:t>
            </a:r>
          </a:p>
        </p:txBody>
      </p:sp>
      <p:sp>
        <p:nvSpPr>
          <p:cNvPr id="26" name="BlokTextu 25"/>
          <p:cNvSpPr txBox="1"/>
          <p:nvPr/>
        </p:nvSpPr>
        <p:spPr>
          <a:xfrm>
            <a:off x="2555776" y="3645024"/>
            <a:ext cx="1584176" cy="1446550"/>
          </a:xfrm>
          <a:prstGeom prst="rect">
            <a:avLst/>
          </a:prstGeom>
          <a:noFill/>
        </p:spPr>
        <p:txBody>
          <a:bodyPr wrap="square" rtlCol="0">
            <a:spAutoFit/>
          </a:bodyPr>
          <a:lstStyle/>
          <a:p>
            <a:r>
              <a:rPr lang="sk-SK" sz="1100" b="1" i="1" dirty="0" smtClean="0">
                <a:solidFill>
                  <a:schemeClr val="tx2"/>
                </a:solidFill>
                <a:latin typeface="Arabic Typesetting" pitchFamily="66" charset="-78"/>
                <a:cs typeface="Arabic Typesetting" pitchFamily="66" charset="-78"/>
              </a:rPr>
              <a:t>Do </a:t>
            </a:r>
            <a:r>
              <a:rPr lang="sk-SK" sz="1100" b="1" i="1" dirty="0">
                <a:solidFill>
                  <a:schemeClr val="tx2"/>
                </a:solidFill>
                <a:latin typeface="Arabic Typesetting" pitchFamily="66" charset="-78"/>
                <a:cs typeface="Arabic Typesetting" pitchFamily="66" charset="-78"/>
              </a:rPr>
              <a:t>Nového roku </a:t>
            </a:r>
            <a:endParaRPr lang="sk-SK" sz="1100" b="1" i="1" dirty="0" smtClean="0">
              <a:solidFill>
                <a:schemeClr val="tx2"/>
              </a:solidFill>
              <a:latin typeface="Arabic Typesetting" pitchFamily="66" charset="-78"/>
              <a:cs typeface="Arabic Typesetting" pitchFamily="66" charset="-78"/>
            </a:endParaRPr>
          </a:p>
          <a:p>
            <a:r>
              <a:rPr lang="sk-SK" sz="1100" b="1" i="1" dirty="0" smtClean="0">
                <a:solidFill>
                  <a:schemeClr val="tx2"/>
                </a:solidFill>
                <a:latin typeface="Arabic Typesetting" pitchFamily="66" charset="-78"/>
                <a:cs typeface="Arabic Typesetting" pitchFamily="66" charset="-78"/>
              </a:rPr>
              <a:t>veľa </a:t>
            </a:r>
            <a:r>
              <a:rPr lang="sk-SK" sz="1100" b="1" i="1" dirty="0">
                <a:solidFill>
                  <a:schemeClr val="tx2"/>
                </a:solidFill>
                <a:latin typeface="Arabic Typesetting" pitchFamily="66" charset="-78"/>
                <a:cs typeface="Arabic Typesetting" pitchFamily="66" charset="-78"/>
              </a:rPr>
              <a:t>pohody, </a:t>
            </a:r>
          </a:p>
          <a:p>
            <a:r>
              <a:rPr lang="sk-SK" sz="1100" b="1" i="1" dirty="0">
                <a:solidFill>
                  <a:schemeClr val="tx2"/>
                </a:solidFill>
                <a:latin typeface="Arabic Typesetting" pitchFamily="66" charset="-78"/>
                <a:cs typeface="Arabic Typesetting" pitchFamily="66" charset="-78"/>
              </a:rPr>
              <a:t>šťastnej nálady, </a:t>
            </a:r>
          </a:p>
          <a:p>
            <a:r>
              <a:rPr lang="sk-SK" sz="1100" b="1" i="1" dirty="0">
                <a:solidFill>
                  <a:schemeClr val="tx2"/>
                </a:solidFill>
                <a:latin typeface="Arabic Typesetting" pitchFamily="66" charset="-78"/>
                <a:cs typeface="Arabic Typesetting" pitchFamily="66" charset="-78"/>
              </a:rPr>
              <a:t>žiadne nehody, </a:t>
            </a:r>
          </a:p>
          <a:p>
            <a:r>
              <a:rPr lang="sk-SK" sz="1100" b="1" i="1" dirty="0">
                <a:solidFill>
                  <a:schemeClr val="tx2"/>
                </a:solidFill>
                <a:latin typeface="Arabic Typesetting" pitchFamily="66" charset="-78"/>
                <a:cs typeface="Arabic Typesetting" pitchFamily="66" charset="-78"/>
              </a:rPr>
              <a:t>významné dohody, </a:t>
            </a:r>
          </a:p>
          <a:p>
            <a:r>
              <a:rPr lang="sk-SK" sz="1100" b="1" i="1" dirty="0">
                <a:solidFill>
                  <a:schemeClr val="tx2"/>
                </a:solidFill>
                <a:latin typeface="Arabic Typesetting" pitchFamily="66" charset="-78"/>
                <a:cs typeface="Arabic Typesetting" pitchFamily="66" charset="-78"/>
              </a:rPr>
              <a:t>humorné príhody </a:t>
            </a:r>
          </a:p>
          <a:p>
            <a:r>
              <a:rPr lang="sk-SK" sz="1100" b="1" i="1" dirty="0">
                <a:solidFill>
                  <a:schemeClr val="tx2"/>
                </a:solidFill>
                <a:latin typeface="Arabic Typesetting" pitchFamily="66" charset="-78"/>
                <a:cs typeface="Arabic Typesetting" pitchFamily="66" charset="-78"/>
              </a:rPr>
              <a:t>a ďalšie života výhody.</a:t>
            </a:r>
          </a:p>
        </p:txBody>
      </p:sp>
      <p:sp>
        <p:nvSpPr>
          <p:cNvPr id="22" name="BlokTextu 21"/>
          <p:cNvSpPr txBox="1"/>
          <p:nvPr/>
        </p:nvSpPr>
        <p:spPr>
          <a:xfrm rot="10800000" flipV="1">
            <a:off x="2475078" y="2335089"/>
            <a:ext cx="1664874" cy="1107996"/>
          </a:xfrm>
          <a:prstGeom prst="rect">
            <a:avLst/>
          </a:prstGeom>
          <a:noFill/>
        </p:spPr>
        <p:txBody>
          <a:bodyPr wrap="square" rtlCol="0">
            <a:spAutoFit/>
          </a:bodyPr>
          <a:lstStyle/>
          <a:p>
            <a:r>
              <a:rPr lang="sk-SK" sz="1100" b="1" i="1" dirty="0" smtClean="0">
                <a:solidFill>
                  <a:schemeClr val="accent1">
                    <a:lumMod val="75000"/>
                  </a:schemeClr>
                </a:solidFill>
                <a:latin typeface="Arabic Typesetting" panose="03020402040406030203" pitchFamily="66" charset="-78"/>
                <a:cs typeface="Arabic Typesetting" panose="03020402040406030203" pitchFamily="66" charset="-78"/>
              </a:rPr>
              <a:t>Hviezda </a:t>
            </a:r>
            <a:r>
              <a:rPr lang="sk-SK" sz="1100" b="1" i="1" dirty="0">
                <a:solidFill>
                  <a:schemeClr val="accent1">
                    <a:lumMod val="75000"/>
                  </a:schemeClr>
                </a:solidFill>
                <a:latin typeface="Arabic Typesetting" panose="03020402040406030203" pitchFamily="66" charset="-78"/>
                <a:cs typeface="Arabic Typesetting" panose="03020402040406030203" pitchFamily="66" charset="-78"/>
              </a:rPr>
              <a:t>na nebi svieti </a:t>
            </a:r>
          </a:p>
          <a:p>
            <a:r>
              <a:rPr lang="sk-SK" sz="1100" b="1" i="1" dirty="0">
                <a:solidFill>
                  <a:schemeClr val="accent1">
                    <a:lumMod val="75000"/>
                  </a:schemeClr>
                </a:solidFill>
                <a:latin typeface="Arabic Typesetting" panose="03020402040406030203" pitchFamily="66" charset="-78"/>
                <a:cs typeface="Arabic Typesetting" panose="03020402040406030203" pitchFamily="66" charset="-78"/>
              </a:rPr>
              <a:t>a deň za dňom letí. </a:t>
            </a:r>
          </a:p>
          <a:p>
            <a:r>
              <a:rPr lang="sk-SK" sz="1100" b="1" i="1" dirty="0">
                <a:solidFill>
                  <a:schemeClr val="accent1">
                    <a:lumMod val="75000"/>
                  </a:schemeClr>
                </a:solidFill>
                <a:latin typeface="Arabic Typesetting" panose="03020402040406030203" pitchFamily="66" charset="-78"/>
                <a:cs typeface="Arabic Typesetting" panose="03020402040406030203" pitchFamily="66" charset="-78"/>
              </a:rPr>
              <a:t>Do konca roka je už len krok, </a:t>
            </a:r>
          </a:p>
          <a:p>
            <a:r>
              <a:rPr lang="sk-SK" sz="1100" b="1" i="1" dirty="0">
                <a:solidFill>
                  <a:schemeClr val="accent1">
                    <a:lumMod val="75000"/>
                  </a:schemeClr>
                </a:solidFill>
                <a:latin typeface="Arabic Typesetting" panose="03020402040406030203" pitchFamily="66" charset="-78"/>
                <a:cs typeface="Arabic Typesetting" panose="03020402040406030203" pitchFamily="66" charset="-78"/>
              </a:rPr>
              <a:t>tak Ti želám šťastný a krásny novy rok…</a:t>
            </a:r>
          </a:p>
        </p:txBody>
      </p:sp>
      <p:pic>
        <p:nvPicPr>
          <p:cNvPr id="1027" name="Picture 3" descr="C:\Users\uzivatel\Desktop\foto1_files\P9060032 _96_72_80.jpg"/>
          <p:cNvPicPr>
            <a:picLocks noGrp="1" noChangeAspect="1" noChangeArrowheads="1"/>
          </p:cNvPicPr>
          <p:nvPr>
            <p:ph sz="half" idx="2"/>
          </p:nvPr>
        </p:nvPicPr>
        <p:blipFill>
          <a:blip r:embed="rId4" cstate="print"/>
          <a:srcRect/>
          <a:stretch>
            <a:fillRect/>
          </a:stretch>
        </p:blipFill>
        <p:spPr bwMode="auto">
          <a:xfrm>
            <a:off x="5533256" y="2780928"/>
            <a:ext cx="2952328" cy="2088232"/>
          </a:xfrm>
          <a:prstGeom prst="rect">
            <a:avLst/>
          </a:prstGeom>
          <a:noFill/>
        </p:spPr>
      </p:pic>
      <p:pic>
        <p:nvPicPr>
          <p:cNvPr id="1028" name="Picture 4"/>
          <p:cNvPicPr>
            <a:picLocks noChangeAspect="1" noChangeArrowheads="1"/>
          </p:cNvPicPr>
          <p:nvPr/>
        </p:nvPicPr>
        <p:blipFill>
          <a:blip r:embed="rId5" cstate="print"/>
          <a:srcRect/>
          <a:stretch>
            <a:fillRect/>
          </a:stretch>
        </p:blipFill>
        <p:spPr bwMode="auto">
          <a:xfrm>
            <a:off x="3275856" y="5085184"/>
            <a:ext cx="648072" cy="504056"/>
          </a:xfrm>
          <a:prstGeom prst="rect">
            <a:avLst/>
          </a:prstGeom>
          <a:noFill/>
          <a:ln w="9525">
            <a:noFill/>
            <a:miter lim="800000"/>
            <a:headEnd/>
            <a:tailEnd/>
          </a:ln>
          <a:effectLst/>
        </p:spPr>
      </p:pic>
      <p:pic>
        <p:nvPicPr>
          <p:cNvPr id="16" name="Picture 4"/>
          <p:cNvPicPr>
            <a:picLocks noChangeAspect="1" noChangeArrowheads="1"/>
          </p:cNvPicPr>
          <p:nvPr/>
        </p:nvPicPr>
        <p:blipFill>
          <a:blip r:embed="rId5" cstate="print"/>
          <a:srcRect/>
          <a:stretch>
            <a:fillRect/>
          </a:stretch>
        </p:blipFill>
        <p:spPr bwMode="auto">
          <a:xfrm>
            <a:off x="1907704" y="3933056"/>
            <a:ext cx="648072" cy="504056"/>
          </a:xfrm>
          <a:prstGeom prst="rect">
            <a:avLst/>
          </a:prstGeom>
          <a:noFill/>
          <a:ln w="9525">
            <a:noFill/>
            <a:miter lim="800000"/>
            <a:headEnd/>
            <a:tailEnd/>
          </a:ln>
          <a:effectLst/>
        </p:spPr>
      </p:pic>
      <p:pic>
        <p:nvPicPr>
          <p:cNvPr id="18" name="Picture 4"/>
          <p:cNvPicPr>
            <a:picLocks noChangeAspect="1" noChangeArrowheads="1"/>
          </p:cNvPicPr>
          <p:nvPr/>
        </p:nvPicPr>
        <p:blipFill>
          <a:blip r:embed="rId5" cstate="print"/>
          <a:srcRect/>
          <a:stretch>
            <a:fillRect/>
          </a:stretch>
        </p:blipFill>
        <p:spPr bwMode="auto">
          <a:xfrm>
            <a:off x="1691680" y="1340768"/>
            <a:ext cx="648072" cy="504056"/>
          </a:xfrm>
          <a:prstGeom prst="rect">
            <a:avLst/>
          </a:prstGeom>
          <a:noFill/>
          <a:ln w="9525">
            <a:noFill/>
            <a:miter lim="800000"/>
            <a:headEnd/>
            <a:tailEnd/>
          </a:ln>
          <a:effectLst/>
        </p:spPr>
      </p:pic>
    </p:spTree>
    <p:extLst>
      <p:ext uri="{BB962C8B-B14F-4D97-AF65-F5344CB8AC3E}">
        <p14:creationId xmlns:p14="http://schemas.microsoft.com/office/powerpoint/2010/main" val="164619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467544" y="0"/>
            <a:ext cx="8229600" cy="490066"/>
          </a:xfrm>
        </p:spPr>
        <p:txBody>
          <a:bodyPr>
            <a:normAutofit/>
          </a:bodyPr>
          <a:lstStyle/>
          <a:p>
            <a:pPr algn="l"/>
            <a:r>
              <a:rPr lang="sk-SK" sz="900" dirty="0" smtClean="0"/>
              <a:t>                                                                  </a:t>
            </a:r>
            <a:r>
              <a:rPr lang="sk-SK" sz="900" b="1" dirty="0" smtClean="0"/>
              <a:t> 2                                                                                                                                                                                   15</a:t>
            </a:r>
            <a:r>
              <a:rPr lang="sk-SK" sz="1050" dirty="0" smtClean="0"/>
              <a:t>                                                                                                                   </a:t>
            </a:r>
            <a:endParaRPr lang="sk-SK" sz="1050" dirty="0"/>
          </a:p>
        </p:txBody>
      </p:sp>
      <p:sp>
        <p:nvSpPr>
          <p:cNvPr id="2" name="Zástupný symbol textu 1"/>
          <p:cNvSpPr>
            <a:spLocks noGrp="1"/>
          </p:cNvSpPr>
          <p:nvPr>
            <p:ph type="body" idx="1"/>
          </p:nvPr>
        </p:nvSpPr>
        <p:spPr>
          <a:xfrm>
            <a:off x="261864" y="908720"/>
            <a:ext cx="4040188" cy="720080"/>
          </a:xfrm>
        </p:spPr>
        <p:txBody>
          <a:bodyPr>
            <a:normAutofit/>
          </a:bodyPr>
          <a:lstStyle/>
          <a:p>
            <a:endParaRPr lang="sk-SK" dirty="0"/>
          </a:p>
        </p:txBody>
      </p:sp>
      <p:sp>
        <p:nvSpPr>
          <p:cNvPr id="5" name="Zástupný symbol obsahu 4"/>
          <p:cNvSpPr>
            <a:spLocks noGrp="1"/>
          </p:cNvSpPr>
          <p:nvPr>
            <p:ph sz="half" idx="2"/>
          </p:nvPr>
        </p:nvSpPr>
        <p:spPr>
          <a:xfrm>
            <a:off x="251520" y="1916832"/>
            <a:ext cx="4040188" cy="4608512"/>
          </a:xfrm>
        </p:spPr>
        <p:txBody>
          <a:bodyPr>
            <a:normAutofit fontScale="40000" lnSpcReduction="20000"/>
          </a:bodyPr>
          <a:lstStyle/>
          <a:p>
            <a:r>
              <a:rPr lang="sk-SK" sz="2300" b="1" dirty="0" smtClean="0"/>
              <a:t>Obsah vydania :</a:t>
            </a:r>
          </a:p>
          <a:p>
            <a:endParaRPr lang="sk-SK" sz="2300" dirty="0"/>
          </a:p>
          <a:p>
            <a:r>
              <a:rPr lang="sk-SK" sz="2300" dirty="0" smtClean="0"/>
              <a:t>O Vianociach.......................................................str. 3- 5</a:t>
            </a:r>
          </a:p>
          <a:p>
            <a:r>
              <a:rPr lang="sk-SK" sz="2300" dirty="0" smtClean="0"/>
              <a:t>Rozhovor s..........................................................str. 6 - 7</a:t>
            </a:r>
          </a:p>
          <a:p>
            <a:r>
              <a:rPr lang="sk-SK" sz="2300" dirty="0" smtClean="0"/>
              <a:t>Zo života školy ...................................................</a:t>
            </a:r>
          </a:p>
          <a:p>
            <a:r>
              <a:rPr lang="sk-SK" sz="2300" dirty="0" smtClean="0"/>
              <a:t>Recepty...............................................................</a:t>
            </a:r>
          </a:p>
          <a:p>
            <a:r>
              <a:rPr lang="sk-SK" sz="2300" dirty="0" smtClean="0"/>
              <a:t>Zasmejme sa........................................................str. 12</a:t>
            </a:r>
          </a:p>
          <a:p>
            <a:r>
              <a:rPr lang="sk-SK" sz="2300" dirty="0" smtClean="0"/>
              <a:t>Vianočná </a:t>
            </a:r>
            <a:r>
              <a:rPr lang="sk-SK" sz="2300" dirty="0" err="1" smtClean="0"/>
              <a:t>omaľovánka</a:t>
            </a:r>
            <a:r>
              <a:rPr lang="sk-SK" sz="2300" dirty="0" smtClean="0"/>
              <a:t>.........................................str. 13</a:t>
            </a:r>
          </a:p>
          <a:p>
            <a:r>
              <a:rPr lang="sk-SK" sz="2300" dirty="0" smtClean="0"/>
              <a:t>Pre chytré hlavy...................................................str. 14 – 15</a:t>
            </a:r>
          </a:p>
          <a:p>
            <a:r>
              <a:rPr lang="sk-SK" sz="2300" dirty="0" smtClean="0"/>
              <a:t>Vianočné a novoročné SMS.................................str. 16</a:t>
            </a:r>
            <a:endParaRPr lang="sk-SK" sz="2300" dirty="0"/>
          </a:p>
          <a:p>
            <a:endParaRPr lang="sk-SK" sz="1800" dirty="0" smtClean="0"/>
          </a:p>
          <a:p>
            <a:endParaRPr lang="sk-SK" sz="1800" dirty="0"/>
          </a:p>
          <a:p>
            <a:pPr marL="0" indent="0">
              <a:buNone/>
            </a:pPr>
            <a:r>
              <a:rPr lang="sk-SK" sz="2500" dirty="0" smtClean="0">
                <a:solidFill>
                  <a:srgbClr val="008000"/>
                </a:solidFill>
              </a:rPr>
              <a:t>Prajeme vám lásku, šťastie i nehu,</a:t>
            </a:r>
          </a:p>
          <a:p>
            <a:pPr marL="0" indent="0">
              <a:buNone/>
            </a:pPr>
            <a:r>
              <a:rPr lang="sk-SK" sz="2500" dirty="0" smtClean="0">
                <a:solidFill>
                  <a:srgbClr val="008000"/>
                </a:solidFill>
              </a:rPr>
              <a:t>Nech sa vám splní každučký sen.</a:t>
            </a:r>
          </a:p>
          <a:p>
            <a:pPr marL="0" indent="0">
              <a:buNone/>
            </a:pPr>
            <a:r>
              <a:rPr lang="sk-SK" sz="2500" dirty="0" smtClean="0">
                <a:solidFill>
                  <a:srgbClr val="008000"/>
                </a:solidFill>
              </a:rPr>
              <a:t>To prianie vám posielame po vločke snehu,</a:t>
            </a:r>
          </a:p>
          <a:p>
            <a:pPr marL="0" indent="0">
              <a:buNone/>
            </a:pPr>
            <a:r>
              <a:rPr lang="sk-SK" sz="2500" dirty="0" smtClean="0">
                <a:solidFill>
                  <a:srgbClr val="008000"/>
                </a:solidFill>
              </a:rPr>
              <a:t>Nech je krásny váš štedrý deň.</a:t>
            </a:r>
          </a:p>
          <a:p>
            <a:pPr marL="0" indent="0">
              <a:buNone/>
            </a:pPr>
            <a:endParaRPr lang="sk-SK" sz="2500" dirty="0">
              <a:solidFill>
                <a:srgbClr val="008000"/>
              </a:solidFill>
            </a:endParaRPr>
          </a:p>
          <a:p>
            <a:pPr marL="0" indent="0">
              <a:buNone/>
            </a:pPr>
            <a:r>
              <a:rPr lang="sk-SK" sz="2500" dirty="0" smtClean="0">
                <a:solidFill>
                  <a:srgbClr val="008000"/>
                </a:solidFill>
              </a:rPr>
              <a:t>Postavte si stromček,</a:t>
            </a:r>
          </a:p>
          <a:p>
            <a:pPr marL="0" indent="0">
              <a:buNone/>
            </a:pPr>
            <a:r>
              <a:rPr lang="sk-SK" sz="2500" dirty="0" smtClean="0">
                <a:solidFill>
                  <a:srgbClr val="008000"/>
                </a:solidFill>
              </a:rPr>
              <a:t>upracte si domček,</a:t>
            </a:r>
          </a:p>
          <a:p>
            <a:pPr marL="0" indent="0">
              <a:buNone/>
            </a:pPr>
            <a:r>
              <a:rPr lang="sk-SK" sz="2500" dirty="0" smtClean="0">
                <a:solidFill>
                  <a:srgbClr val="008000"/>
                </a:solidFill>
              </a:rPr>
              <a:t>Buďte k sebe milí,</a:t>
            </a:r>
          </a:p>
          <a:p>
            <a:pPr marL="0" indent="0">
              <a:buNone/>
            </a:pPr>
            <a:r>
              <a:rPr lang="sk-SK" sz="2500" dirty="0" smtClean="0">
                <a:solidFill>
                  <a:srgbClr val="008000"/>
                </a:solidFill>
              </a:rPr>
              <a:t>Tak aby ste žili</a:t>
            </a:r>
          </a:p>
          <a:p>
            <a:pPr marL="0" indent="0">
              <a:buNone/>
            </a:pPr>
            <a:r>
              <a:rPr lang="sk-SK" sz="2500" dirty="0" smtClean="0">
                <a:solidFill>
                  <a:srgbClr val="008000"/>
                </a:solidFill>
              </a:rPr>
              <a:t>v láske, pohode a šťastí...</a:t>
            </a:r>
          </a:p>
          <a:p>
            <a:pPr marL="0" indent="0">
              <a:buNone/>
            </a:pPr>
            <a:endParaRPr lang="sk-SK" sz="2500" dirty="0">
              <a:solidFill>
                <a:srgbClr val="008000"/>
              </a:solidFill>
            </a:endParaRPr>
          </a:p>
          <a:p>
            <a:pPr marL="0" indent="0">
              <a:buNone/>
            </a:pPr>
            <a:r>
              <a:rPr lang="sk-SK" sz="2500" dirty="0" smtClean="0">
                <a:solidFill>
                  <a:srgbClr val="008000"/>
                </a:solidFill>
              </a:rPr>
              <a:t>Je tu čas sviatočný,</a:t>
            </a:r>
          </a:p>
          <a:p>
            <a:pPr marL="0" indent="0">
              <a:buNone/>
            </a:pPr>
            <a:r>
              <a:rPr lang="sk-SK" sz="2500" dirty="0">
                <a:solidFill>
                  <a:srgbClr val="008000"/>
                </a:solidFill>
              </a:rPr>
              <a:t>k</a:t>
            </a:r>
            <a:r>
              <a:rPr lang="sk-SK" sz="2500" dirty="0" smtClean="0">
                <a:solidFill>
                  <a:srgbClr val="008000"/>
                </a:solidFill>
              </a:rPr>
              <a:t>eď stromček sa ligoce,</a:t>
            </a:r>
          </a:p>
          <a:p>
            <a:pPr marL="0" indent="0">
              <a:buNone/>
            </a:pPr>
            <a:r>
              <a:rPr lang="sk-SK" sz="2500" dirty="0" smtClean="0">
                <a:solidFill>
                  <a:srgbClr val="008000"/>
                </a:solidFill>
              </a:rPr>
              <a:t>Prajeme zo srdca</a:t>
            </a:r>
          </a:p>
          <a:p>
            <a:pPr marL="0" indent="0">
              <a:buNone/>
            </a:pPr>
            <a:r>
              <a:rPr lang="sk-SK" sz="2500" dirty="0" smtClean="0">
                <a:solidFill>
                  <a:srgbClr val="008000"/>
                </a:solidFill>
              </a:rPr>
              <a:t>prekrásne Vianoce.</a:t>
            </a:r>
          </a:p>
          <a:p>
            <a:pPr marL="0" indent="0">
              <a:buNone/>
            </a:pPr>
            <a:endParaRPr lang="sk-SK" sz="2500" dirty="0">
              <a:solidFill>
                <a:srgbClr val="008000"/>
              </a:solidFill>
            </a:endParaRPr>
          </a:p>
          <a:p>
            <a:pPr marL="0" indent="0">
              <a:buNone/>
            </a:pPr>
            <a:r>
              <a:rPr lang="sk-SK" sz="2500" dirty="0" smtClean="0">
                <a:solidFill>
                  <a:srgbClr val="008000"/>
                </a:solidFill>
              </a:rPr>
              <a:t>Šťastné a veselé  praje  </a:t>
            </a:r>
            <a:r>
              <a:rPr lang="sk-SK" sz="2500" dirty="0" smtClean="0">
                <a:ln cmpd="sng">
                  <a:solidFill>
                    <a:schemeClr val="tx1"/>
                  </a:solidFill>
                </a:ln>
                <a:solidFill>
                  <a:srgbClr val="FF9900"/>
                </a:solidFill>
                <a:effectLst>
                  <a:glow rad="228600">
                    <a:srgbClr val="FF9900">
                      <a:alpha val="40000"/>
                    </a:srgbClr>
                  </a:glow>
                </a:effectLst>
              </a:rPr>
              <a:t>redakčná rada </a:t>
            </a:r>
            <a:r>
              <a:rPr lang="sk-SK" sz="2500" dirty="0">
                <a:solidFill>
                  <a:srgbClr val="008000"/>
                </a:solidFill>
              </a:rPr>
              <a:t> !</a:t>
            </a:r>
            <a:r>
              <a:rPr lang="sk-SK" sz="2500" dirty="0" smtClean="0">
                <a:solidFill>
                  <a:srgbClr val="008000"/>
                </a:solidFill>
              </a:rPr>
              <a:t> </a:t>
            </a:r>
          </a:p>
          <a:p>
            <a:pPr marL="0" indent="0">
              <a:buNone/>
            </a:pPr>
            <a:endParaRPr lang="sk-SK" sz="1100" dirty="0">
              <a:solidFill>
                <a:srgbClr val="008000"/>
              </a:solidFill>
            </a:endParaRPr>
          </a:p>
          <a:p>
            <a:pPr marL="0" indent="0">
              <a:buNone/>
            </a:pPr>
            <a:endParaRPr lang="sk-SK" sz="1100" dirty="0">
              <a:solidFill>
                <a:srgbClr val="008000"/>
              </a:solidFill>
            </a:endParaRPr>
          </a:p>
        </p:txBody>
      </p:sp>
      <p:pic>
        <p:nvPicPr>
          <p:cNvPr id="7" name="Zástupný symbol obsahu 6"/>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2566120" y="3501008"/>
            <a:ext cx="1656184" cy="2290371"/>
          </a:xfrm>
        </p:spPr>
      </p:pic>
      <p:pic>
        <p:nvPicPr>
          <p:cNvPr id="2052" name="Picture 4" descr="C:\Users\uzivatel\AppData\Local\Microsoft\Windows\Temporary Internet Files\Content.IE5\M2XW7BLN\dglxasset[1].jpg"/>
          <p:cNvPicPr>
            <a:picLocks noChangeAspect="1" noChangeArrowheads="1"/>
          </p:cNvPicPr>
          <p:nvPr/>
        </p:nvPicPr>
        <p:blipFill>
          <a:blip r:embed="rId3" cstate="print"/>
          <a:srcRect/>
          <a:stretch>
            <a:fillRect/>
          </a:stretch>
        </p:blipFill>
        <p:spPr bwMode="auto">
          <a:xfrm>
            <a:off x="333872" y="764704"/>
            <a:ext cx="3960440" cy="1080120"/>
          </a:xfrm>
          <a:prstGeom prst="rect">
            <a:avLst/>
          </a:prstGeom>
          <a:noFill/>
        </p:spPr>
      </p:pic>
      <p:pic>
        <p:nvPicPr>
          <p:cNvPr id="8" name="Obrázok 7" descr="krizovky1.jpg"/>
          <p:cNvPicPr>
            <a:picLocks noChangeAspect="1"/>
          </p:cNvPicPr>
          <p:nvPr/>
        </p:nvPicPr>
        <p:blipFill>
          <a:blip r:embed="rId4" cstate="print"/>
          <a:stretch>
            <a:fillRect/>
          </a:stretch>
        </p:blipFill>
        <p:spPr>
          <a:xfrm>
            <a:off x="4932040" y="404664"/>
            <a:ext cx="4392488" cy="6336704"/>
          </a:xfrm>
          <a:prstGeom prst="rect">
            <a:avLst/>
          </a:prstGeom>
        </p:spPr>
      </p:pic>
      <p:sp>
        <p:nvSpPr>
          <p:cNvPr id="9" name="Ovál 8"/>
          <p:cNvSpPr/>
          <p:nvPr/>
        </p:nvSpPr>
        <p:spPr>
          <a:xfrm>
            <a:off x="8676456" y="6237312"/>
            <a:ext cx="467544" cy="21602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sk-SK">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823592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0"/>
            <a:ext cx="8229600" cy="418058"/>
          </a:xfrm>
        </p:spPr>
        <p:txBody>
          <a:bodyPr>
            <a:normAutofit/>
          </a:bodyPr>
          <a:lstStyle/>
          <a:p>
            <a:r>
              <a:rPr lang="sk-SK" sz="900" dirty="0" smtClean="0"/>
              <a:t>14                                                                                                                                                                                     3</a:t>
            </a:r>
            <a:endParaRPr lang="sk-SK" sz="900" dirty="0"/>
          </a:p>
        </p:txBody>
      </p:sp>
      <p:sp>
        <p:nvSpPr>
          <p:cNvPr id="8" name="Zástupný symbol obsahu 7"/>
          <p:cNvSpPr>
            <a:spLocks noGrp="1"/>
          </p:cNvSpPr>
          <p:nvPr>
            <p:ph sz="quarter" idx="4"/>
          </p:nvPr>
        </p:nvSpPr>
        <p:spPr>
          <a:xfrm>
            <a:off x="4990388" y="1844824"/>
            <a:ext cx="4153612" cy="4062093"/>
          </a:xfrm>
        </p:spPr>
        <p:txBody>
          <a:bodyPr>
            <a:normAutofit fontScale="92500" lnSpcReduction="10000"/>
          </a:bodyPr>
          <a:lstStyle/>
          <a:p>
            <a:pPr>
              <a:buNone/>
            </a:pPr>
            <a:r>
              <a:rPr lang="sk-SK" sz="4200" b="1" dirty="0" smtClean="0"/>
              <a:t>          </a:t>
            </a:r>
            <a:r>
              <a:rPr lang="sk-SK" sz="1200" b="1" dirty="0" smtClean="0">
                <a:solidFill>
                  <a:srgbClr val="C00000"/>
                </a:solidFill>
              </a:rPr>
              <a:t>Vianočné zvyky a symboly</a:t>
            </a:r>
          </a:p>
          <a:p>
            <a:pPr algn="just">
              <a:buNone/>
            </a:pPr>
            <a:r>
              <a:rPr lang="sk-SK" sz="1200" dirty="0" smtClean="0"/>
              <a:t/>
            </a:r>
            <a:br>
              <a:rPr lang="sk-SK" sz="1200" dirty="0" smtClean="0"/>
            </a:br>
            <a:r>
              <a:rPr lang="sk-SK" sz="1200" b="1" dirty="0" smtClean="0"/>
              <a:t>Narodenie Ježiša Krista – sviatky jeho vtelenia, sviatky vykúpenia, pokoja a lásky - Vianoce 24. - 25. decembra oslávia na celom svete dve miliardy kresťanov.</a:t>
            </a:r>
            <a:br>
              <a:rPr lang="sk-SK" sz="1200" b="1" dirty="0" smtClean="0"/>
            </a:br>
            <a:r>
              <a:rPr lang="sk-SK" sz="1200" dirty="0" smtClean="0"/>
              <a:t/>
            </a:r>
            <a:br>
              <a:rPr lang="sk-SK" sz="1200" dirty="0" smtClean="0"/>
            </a:br>
            <a:r>
              <a:rPr lang="sk-SK" sz="1200" dirty="0" smtClean="0"/>
              <a:t>Presný dátum narodenia Pána asi pred 2000 rokmi známy nie je. Slávenie 25. decembra ako narodenie Ježiša je doložené po prvý raz z roku 336 v Ríme. Na základe odlišných tradícií slávia kresťania rôznych cirkví Vianoce v rôznych termínoch. Katolíci, </a:t>
            </a:r>
            <a:r>
              <a:rPr lang="sk-SK" sz="1200" dirty="0" err="1" smtClean="0"/>
              <a:t>protstanti</a:t>
            </a:r>
            <a:r>
              <a:rPr lang="sk-SK" sz="1200" dirty="0" smtClean="0"/>
              <a:t> </a:t>
            </a:r>
            <a:r>
              <a:rPr lang="sk-SK" sz="1200" dirty="0" err="1" smtClean="0"/>
              <a:t>ea</a:t>
            </a:r>
            <a:r>
              <a:rPr lang="sk-SK" sz="1200" dirty="0" smtClean="0"/>
              <a:t> časť pravoslávia slávia Vianoce 25. decembra podľa gregoriánskeho kalendára. Časť pravoslávnych veriacich oslavuje vianočné sviatky podľa juliánskeho kalendára 7. januára.</a:t>
            </a:r>
          </a:p>
          <a:p>
            <a:pPr>
              <a:buNone/>
            </a:pPr>
            <a:endParaRPr lang="sk-SK" sz="1200" dirty="0" smtClean="0">
              <a:solidFill>
                <a:srgbClr val="FF0000"/>
              </a:solidFill>
            </a:endParaRPr>
          </a:p>
          <a:p>
            <a:pPr algn="just">
              <a:buNone/>
            </a:pPr>
            <a:r>
              <a:rPr lang="sk-SK" sz="1200" dirty="0" smtClean="0">
                <a:solidFill>
                  <a:srgbClr val="FF0000"/>
                </a:solidFill>
              </a:rPr>
              <a:t>         </a:t>
            </a:r>
            <a:r>
              <a:rPr lang="sk-SK" sz="1200" dirty="0" smtClean="0"/>
              <a:t>  Vianočné obdobie</a:t>
            </a:r>
            <a:r>
              <a:rPr lang="sk-SK" sz="1200" dirty="0" smtClean="0">
                <a:solidFill>
                  <a:srgbClr val="FF0000"/>
                </a:solidFill>
              </a:rPr>
              <a:t> </a:t>
            </a:r>
            <a:r>
              <a:rPr lang="sk-SK" sz="1200" dirty="0" smtClean="0"/>
              <a:t>na  Slovensku</a:t>
            </a:r>
            <a:r>
              <a:rPr lang="sk-SK" sz="1200" dirty="0" smtClean="0">
                <a:solidFill>
                  <a:srgbClr val="FF0000"/>
                </a:solidFill>
              </a:rPr>
              <a:t> </a:t>
            </a:r>
            <a:r>
              <a:rPr lang="sk-SK" sz="1200" dirty="0" smtClean="0"/>
              <a:t>sa podľa našich predkov začína už mesiac pred Štedrým dňom, keď sa postupne rozhoria štyri sviečky na adventnom venci. Viete aké sú ďalšie vianočné zvyky a čo znamenajú jednotlivé vianočné symboly? Tu Vám prinášame zaujímavosti o tradíciách na Slovensku, na ktoré sa každý rok </a:t>
            </a:r>
            <a:r>
              <a:rPr lang="sk-SK" sz="1300" dirty="0" smtClean="0"/>
              <a:t>v zime tešíme.</a:t>
            </a:r>
          </a:p>
          <a:p>
            <a:pPr algn="just">
              <a:buNone/>
            </a:pPr>
            <a:endParaRPr lang="sk-SK" dirty="0" smtClean="0"/>
          </a:p>
          <a:p>
            <a:pPr algn="just">
              <a:buNone/>
            </a:pPr>
            <a:endParaRPr lang="sk-SK" dirty="0"/>
          </a:p>
        </p:txBody>
      </p:sp>
      <p:pic>
        <p:nvPicPr>
          <p:cNvPr id="3075" name="Picture 3" descr="C:\Users\uzivatel\Desktop\f1.jpg"/>
          <p:cNvPicPr>
            <a:picLocks noChangeAspect="1" noChangeArrowheads="1"/>
          </p:cNvPicPr>
          <p:nvPr/>
        </p:nvPicPr>
        <p:blipFill>
          <a:blip r:embed="rId2" cstate="print"/>
          <a:srcRect/>
          <a:stretch>
            <a:fillRect/>
          </a:stretch>
        </p:blipFill>
        <p:spPr bwMode="auto">
          <a:xfrm>
            <a:off x="6012160" y="548680"/>
            <a:ext cx="2232248" cy="1296145"/>
          </a:xfrm>
          <a:prstGeom prst="rect">
            <a:avLst/>
          </a:prstGeom>
          <a:noFill/>
        </p:spPr>
      </p:pic>
      <p:pic>
        <p:nvPicPr>
          <p:cNvPr id="3076" name="Picture 4" descr="C:\Users\uzivatel\AppData\Local\Microsoft\Windows\Temporary Internet Files\Content.IE5\1OQGOYCQ\MC900435971[1].wmf"/>
          <p:cNvPicPr>
            <a:picLocks noChangeAspect="1" noChangeArrowheads="1"/>
          </p:cNvPicPr>
          <p:nvPr/>
        </p:nvPicPr>
        <p:blipFill>
          <a:blip r:embed="rId3" cstate="print"/>
          <a:srcRect/>
          <a:stretch>
            <a:fillRect/>
          </a:stretch>
        </p:blipFill>
        <p:spPr bwMode="auto">
          <a:xfrm>
            <a:off x="5652120" y="5733256"/>
            <a:ext cx="3188926" cy="576064"/>
          </a:xfrm>
          <a:prstGeom prst="rect">
            <a:avLst/>
          </a:prstGeom>
          <a:noFill/>
        </p:spPr>
      </p:pic>
      <p:pic>
        <p:nvPicPr>
          <p:cNvPr id="10" name="Obrázok 9" descr="sudoku.jpg"/>
          <p:cNvPicPr>
            <a:picLocks noChangeAspect="1"/>
          </p:cNvPicPr>
          <p:nvPr/>
        </p:nvPicPr>
        <p:blipFill>
          <a:blip r:embed="rId4" cstate="print"/>
          <a:stretch>
            <a:fillRect/>
          </a:stretch>
        </p:blipFill>
        <p:spPr>
          <a:xfrm>
            <a:off x="251520" y="620688"/>
            <a:ext cx="1728192" cy="1728192"/>
          </a:xfrm>
          <a:prstGeom prst="rect">
            <a:avLst/>
          </a:prstGeom>
          <a:ln>
            <a:solidFill>
              <a:schemeClr val="tx1"/>
            </a:solidFill>
          </a:ln>
        </p:spPr>
      </p:pic>
      <p:pic>
        <p:nvPicPr>
          <p:cNvPr id="7170" name="Picture 2" descr="http://janoch.borec.cz/omal/781499.gif"/>
          <p:cNvPicPr>
            <a:picLocks noChangeAspect="1" noChangeArrowheads="1"/>
          </p:cNvPicPr>
          <p:nvPr/>
        </p:nvPicPr>
        <p:blipFill>
          <a:blip r:embed="rId5" cstate="print"/>
          <a:srcRect/>
          <a:stretch>
            <a:fillRect/>
          </a:stretch>
        </p:blipFill>
        <p:spPr bwMode="auto">
          <a:xfrm>
            <a:off x="179512" y="2636912"/>
            <a:ext cx="3600400" cy="3933056"/>
          </a:xfrm>
          <a:prstGeom prst="rect">
            <a:avLst/>
          </a:prstGeom>
          <a:noFill/>
        </p:spPr>
      </p:pic>
      <p:sp>
        <p:nvSpPr>
          <p:cNvPr id="12" name="BlokTextu 11"/>
          <p:cNvSpPr txBox="1"/>
          <p:nvPr/>
        </p:nvSpPr>
        <p:spPr>
          <a:xfrm>
            <a:off x="179512" y="332656"/>
            <a:ext cx="696024" cy="261610"/>
          </a:xfrm>
          <a:prstGeom prst="rect">
            <a:avLst/>
          </a:prstGeom>
          <a:noFill/>
        </p:spPr>
        <p:txBody>
          <a:bodyPr wrap="none" rtlCol="0">
            <a:spAutoFit/>
          </a:bodyPr>
          <a:lstStyle/>
          <a:p>
            <a:r>
              <a:rPr lang="sk-SK" sz="1100" b="1" dirty="0" smtClean="0"/>
              <a:t>SUDOKU</a:t>
            </a:r>
            <a:endParaRPr lang="sk-SK" sz="1100" b="1" dirty="0"/>
          </a:p>
        </p:txBody>
      </p:sp>
      <p:sp>
        <p:nvSpPr>
          <p:cNvPr id="13" name="BlokTextu 12"/>
          <p:cNvSpPr txBox="1"/>
          <p:nvPr/>
        </p:nvSpPr>
        <p:spPr>
          <a:xfrm>
            <a:off x="251520" y="2492896"/>
            <a:ext cx="971741" cy="261610"/>
          </a:xfrm>
          <a:prstGeom prst="rect">
            <a:avLst/>
          </a:prstGeom>
          <a:noFill/>
        </p:spPr>
        <p:txBody>
          <a:bodyPr wrap="none" rtlCol="0">
            <a:spAutoFit/>
          </a:bodyPr>
          <a:lstStyle/>
          <a:p>
            <a:r>
              <a:rPr lang="sk-SK" sz="1100" b="1" dirty="0" smtClean="0"/>
              <a:t>SPOJOVAČKA</a:t>
            </a:r>
            <a:endParaRPr lang="sk-SK" sz="1100" b="1" dirty="0"/>
          </a:p>
        </p:txBody>
      </p:sp>
      <p:pic>
        <p:nvPicPr>
          <p:cNvPr id="7174" name="Picture 6" descr="http://www.sme.sk/vydania/20050910/photo/77.jpg"/>
          <p:cNvPicPr>
            <a:picLocks noChangeAspect="1" noChangeArrowheads="1"/>
          </p:cNvPicPr>
          <p:nvPr/>
        </p:nvPicPr>
        <p:blipFill>
          <a:blip r:embed="rId6" cstate="print"/>
          <a:srcRect/>
          <a:stretch>
            <a:fillRect/>
          </a:stretch>
        </p:blipFill>
        <p:spPr bwMode="auto">
          <a:xfrm>
            <a:off x="2483768" y="548680"/>
            <a:ext cx="1916928" cy="1944216"/>
          </a:xfrm>
          <a:prstGeom prst="rect">
            <a:avLst/>
          </a:prstGeom>
          <a:noFill/>
          <a:ln w="57150">
            <a:solidFill>
              <a:schemeClr val="bg1"/>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0"/>
            <a:ext cx="8229600" cy="274042"/>
          </a:xfrm>
        </p:spPr>
        <p:txBody>
          <a:bodyPr>
            <a:normAutofit/>
          </a:bodyPr>
          <a:lstStyle/>
          <a:p>
            <a:r>
              <a:rPr lang="sk-SK" sz="900" dirty="0" smtClean="0"/>
              <a:t>4                                                                                                                                                                           13</a:t>
            </a:r>
            <a:endParaRPr lang="sk-SK" sz="900" dirty="0"/>
          </a:p>
        </p:txBody>
      </p:sp>
      <p:sp>
        <p:nvSpPr>
          <p:cNvPr id="3" name="Zástupný symbol obsahu 2"/>
          <p:cNvSpPr>
            <a:spLocks noGrp="1"/>
          </p:cNvSpPr>
          <p:nvPr>
            <p:ph sz="half" idx="1"/>
          </p:nvPr>
        </p:nvSpPr>
        <p:spPr>
          <a:xfrm>
            <a:off x="-252536" y="476672"/>
            <a:ext cx="4355976" cy="5433467"/>
          </a:xfrm>
        </p:spPr>
        <p:txBody>
          <a:bodyPr>
            <a:normAutofit fontScale="25000" lnSpcReduction="20000"/>
          </a:bodyPr>
          <a:lstStyle/>
          <a:p>
            <a:pPr algn="just">
              <a:lnSpc>
                <a:spcPct val="120000"/>
              </a:lnSpc>
              <a:buNone/>
            </a:pPr>
            <a:r>
              <a:rPr lang="sk-SK" sz="4400" dirty="0" smtClean="0"/>
              <a:t>             </a:t>
            </a:r>
            <a:r>
              <a:rPr lang="sk-SK" sz="4400" dirty="0" smtClean="0">
                <a:solidFill>
                  <a:srgbClr val="FF0000"/>
                </a:solidFill>
              </a:rPr>
              <a:t>Adventný veniec </a:t>
            </a:r>
            <a:r>
              <a:rPr lang="sk-SK" sz="4400" dirty="0" smtClean="0"/>
              <a:t>bol vynájdený až v 19. storočí. V čase adventu sa, deti v </a:t>
            </a:r>
            <a:r>
              <a:rPr lang="sk-SK" sz="4400" dirty="0" err="1" smtClean="0"/>
              <a:t>hamburgskej</a:t>
            </a:r>
            <a:r>
              <a:rPr lang="sk-SK" sz="4400" dirty="0" smtClean="0"/>
              <a:t> škole </a:t>
            </a:r>
            <a:r>
              <a:rPr lang="sk-SK" sz="4400" dirty="0" err="1" smtClean="0"/>
              <a:t>Rauhes</a:t>
            </a:r>
            <a:r>
              <a:rPr lang="sk-SK" sz="4400" dirty="0" smtClean="0"/>
              <a:t> </a:t>
            </a:r>
            <a:r>
              <a:rPr lang="sk-SK" sz="4400" dirty="0" err="1" smtClean="0"/>
              <a:t>Haus</a:t>
            </a:r>
            <a:r>
              <a:rPr lang="sk-SK" sz="4400" dirty="0" smtClean="0"/>
              <a:t>, každý deň pýtali či už sú Vianoce. </a:t>
            </a:r>
            <a:r>
              <a:rPr lang="sk-SK" sz="4400" dirty="0" err="1" smtClean="0"/>
              <a:t>Vroku</a:t>
            </a:r>
            <a:r>
              <a:rPr lang="sk-SK" sz="4400" dirty="0" smtClean="0"/>
              <a:t> 1839im kňaz J. H. </a:t>
            </a:r>
            <a:r>
              <a:rPr lang="sk-SK" sz="4400" dirty="0" err="1" smtClean="0"/>
              <a:t>Wichern</a:t>
            </a:r>
            <a:r>
              <a:rPr lang="sk-SK" sz="4400" dirty="0" smtClean="0"/>
              <a:t> postavil veľký drevený kruh a položil na neho 19 malých červených a 4 veľké biele sviečky. Malú sviečku zapálil postupne každý všedný deň v čase adventu. V nedeľu rozsvietil veľkú bielu sviečku. Tento zvyk sa ujal na pôde protestantskej cirkvi v Nemecku. Neskôr sa adventný veniec vyvinul do menšej podoby so štyrmi sviečkami. Okrúhly tvar venca, nemá začiatok ani koniec, symbolizuje večnosť Boha. Šišky, oriešky alebo semienka, ktoré zdobia veniec, sú symbolom života a vzkriesenia. Štyri sviečky reprezentujú štyri týždne adventu. </a:t>
            </a:r>
          </a:p>
          <a:p>
            <a:endParaRPr lang="sk-SK" sz="4400" b="1" dirty="0" smtClean="0"/>
          </a:p>
          <a:p>
            <a:endParaRPr lang="sk-SK" sz="4000" b="1" dirty="0" smtClean="0"/>
          </a:p>
          <a:p>
            <a:endParaRPr lang="sk-SK" sz="4400" b="1" dirty="0" smtClean="0">
              <a:solidFill>
                <a:srgbClr val="FF0000"/>
              </a:solidFill>
            </a:endParaRPr>
          </a:p>
          <a:p>
            <a:r>
              <a:rPr lang="sk-SK" sz="4400" b="1" dirty="0" smtClean="0">
                <a:solidFill>
                  <a:srgbClr val="FF0000"/>
                </a:solidFill>
              </a:rPr>
              <a:t>Betlehemské jasličky</a:t>
            </a:r>
          </a:p>
          <a:p>
            <a:endParaRPr lang="sk-SK" sz="4400" b="1" dirty="0" smtClean="0"/>
          </a:p>
          <a:p>
            <a:pPr algn="just">
              <a:lnSpc>
                <a:spcPct val="120000"/>
              </a:lnSpc>
              <a:buNone/>
            </a:pPr>
            <a:r>
              <a:rPr lang="sk-SK" sz="4400" b="1" dirty="0" smtClean="0">
                <a:solidFill>
                  <a:srgbClr val="FF0000"/>
                </a:solidFill>
              </a:rPr>
              <a:t>            </a:t>
            </a:r>
            <a:r>
              <a:rPr lang="sk-SK" sz="4400" dirty="0" smtClean="0"/>
              <a:t>V našich krajoch sa jasličky začali udomácňovať v 13. storočí. Vianočnej tradícii stavania betlehemov najviac prialo obdobie baroka. Betlehemy z tohto obdobia sa stavali  v životnej veľkosti. V tej dobe ich spravidla tvorila iba Svätá rodina. Keď farári,    kostolníci a veriaci začali pridávať do jasličiek postavy anjelov, troch kráľov, pastierov i dobytok, pre nedostatok miesta figúrky zmenšovali.</a:t>
            </a:r>
            <a:endParaRPr lang="sk-SK" sz="4400" b="1" dirty="0" smtClean="0">
              <a:solidFill>
                <a:srgbClr val="FF0000"/>
              </a:solidFill>
            </a:endParaRPr>
          </a:p>
          <a:p>
            <a:pPr>
              <a:buNone/>
            </a:pPr>
            <a:endParaRPr lang="sk-SK" sz="2500" b="1" dirty="0" smtClean="0">
              <a:solidFill>
                <a:srgbClr val="FF0000"/>
              </a:solidFill>
              <a:latin typeface="Calibri" pitchFamily="34" charset="0"/>
            </a:endParaRPr>
          </a:p>
          <a:p>
            <a:pPr>
              <a:buNone/>
            </a:pPr>
            <a:endParaRPr lang="sk-SK" sz="1600" b="1" dirty="0" smtClean="0">
              <a:solidFill>
                <a:srgbClr val="FF0000"/>
              </a:solidFill>
              <a:latin typeface="Calibri" pitchFamily="34" charset="0"/>
            </a:endParaRPr>
          </a:p>
          <a:p>
            <a:pPr>
              <a:buNone/>
            </a:pPr>
            <a:endParaRPr lang="sk-SK" sz="1600" b="1" dirty="0" smtClean="0">
              <a:solidFill>
                <a:srgbClr val="FF0000"/>
              </a:solidFill>
              <a:latin typeface="Calibri" pitchFamily="34" charset="0"/>
            </a:endParaRPr>
          </a:p>
          <a:p>
            <a:pPr>
              <a:buNone/>
            </a:pPr>
            <a:r>
              <a:rPr lang="sk-SK" sz="3100" b="1" dirty="0" smtClean="0">
                <a:solidFill>
                  <a:srgbClr val="FF0000"/>
                </a:solidFill>
                <a:latin typeface="Calibri" pitchFamily="34" charset="0"/>
              </a:rPr>
              <a:t>             </a:t>
            </a:r>
            <a:endParaRPr lang="sk-SK" sz="3100" dirty="0" smtClean="0">
              <a:latin typeface="Calibri" pitchFamily="34" charset="0"/>
            </a:endParaRPr>
          </a:p>
          <a:p>
            <a:pPr algn="just"/>
            <a:endParaRPr lang="sk-SK" sz="3100" dirty="0">
              <a:latin typeface="Calibri" pitchFamily="34" charset="0"/>
            </a:endParaRPr>
          </a:p>
        </p:txBody>
      </p:sp>
      <p:pic>
        <p:nvPicPr>
          <p:cNvPr id="5122" name="Picture 2" descr="C:\Users\uzivatel\AppData\Local\Microsoft\Windows\Temporary Internet Files\Content.IE5\Q7ZZXV84\MC900435424[1].wmf"/>
          <p:cNvPicPr>
            <a:picLocks noChangeAspect="1" noChangeArrowheads="1"/>
          </p:cNvPicPr>
          <p:nvPr/>
        </p:nvPicPr>
        <p:blipFill>
          <a:blip r:embed="rId2" cstate="print"/>
          <a:srcRect/>
          <a:stretch>
            <a:fillRect/>
          </a:stretch>
        </p:blipFill>
        <p:spPr bwMode="auto">
          <a:xfrm>
            <a:off x="2987824" y="2204864"/>
            <a:ext cx="1152129" cy="936105"/>
          </a:xfrm>
          <a:prstGeom prst="rect">
            <a:avLst/>
          </a:prstGeom>
          <a:noFill/>
        </p:spPr>
      </p:pic>
      <p:pic>
        <p:nvPicPr>
          <p:cNvPr id="6" name="Picture 2" descr="C:\Users\uzivatel\Desktop\f2.jpg"/>
          <p:cNvPicPr>
            <a:picLocks noChangeAspect="1" noChangeArrowheads="1"/>
          </p:cNvPicPr>
          <p:nvPr/>
        </p:nvPicPr>
        <p:blipFill>
          <a:blip r:embed="rId3" cstate="print"/>
          <a:stretch>
            <a:fillRect/>
          </a:stretch>
        </p:blipFill>
        <p:spPr bwMode="auto">
          <a:xfrm>
            <a:off x="5111552" y="980728"/>
            <a:ext cx="4032448" cy="5688632"/>
          </a:xfrm>
          <a:prstGeom prst="rect">
            <a:avLst/>
          </a:prstGeom>
          <a:noFill/>
          <a:ln w="38100">
            <a:solidFill>
              <a:schemeClr val="tx1"/>
            </a:solidFill>
          </a:ln>
        </p:spPr>
      </p:pic>
      <p:sp>
        <p:nvSpPr>
          <p:cNvPr id="7" name="BlokTextu 6"/>
          <p:cNvSpPr txBox="1"/>
          <p:nvPr/>
        </p:nvSpPr>
        <p:spPr>
          <a:xfrm>
            <a:off x="5076056" y="620688"/>
            <a:ext cx="2376264" cy="261610"/>
          </a:xfrm>
          <a:prstGeom prst="rect">
            <a:avLst/>
          </a:prstGeom>
          <a:noFill/>
        </p:spPr>
        <p:txBody>
          <a:bodyPr wrap="square" rtlCol="0">
            <a:spAutoFit/>
          </a:bodyPr>
          <a:lstStyle/>
          <a:p>
            <a:r>
              <a:rPr lang="sk-SK" sz="1100" b="1" dirty="0" smtClean="0"/>
              <a:t>Vianočná </a:t>
            </a:r>
            <a:r>
              <a:rPr lang="sk-SK" sz="1100" b="1" dirty="0" err="1" smtClean="0"/>
              <a:t>omaľovánka</a:t>
            </a:r>
            <a:endParaRPr lang="sk-SK" sz="1100" b="1" dirty="0"/>
          </a:p>
        </p:txBody>
      </p:sp>
      <p:pic>
        <p:nvPicPr>
          <p:cNvPr id="6146" name="Picture 2" descr="http://www.spasitelky.sk/wp-content/uploads/2012/02/betlehem.jpg"/>
          <p:cNvPicPr>
            <a:picLocks noChangeAspect="1" noChangeArrowheads="1"/>
          </p:cNvPicPr>
          <p:nvPr/>
        </p:nvPicPr>
        <p:blipFill>
          <a:blip r:embed="rId4" cstate="print"/>
          <a:srcRect/>
          <a:stretch>
            <a:fillRect/>
          </a:stretch>
        </p:blipFill>
        <p:spPr bwMode="auto">
          <a:xfrm>
            <a:off x="395536" y="4509120"/>
            <a:ext cx="3419872" cy="214058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0"/>
            <a:ext cx="8229600" cy="490066"/>
          </a:xfrm>
        </p:spPr>
        <p:txBody>
          <a:bodyPr>
            <a:normAutofit/>
          </a:bodyPr>
          <a:lstStyle/>
          <a:p>
            <a:r>
              <a:rPr lang="sk-SK" sz="900" dirty="0" smtClean="0"/>
              <a:t>12                                                                                                                                                                                  5</a:t>
            </a:r>
            <a:endParaRPr lang="sk-SK" sz="900" dirty="0"/>
          </a:p>
        </p:txBody>
      </p:sp>
      <p:sp>
        <p:nvSpPr>
          <p:cNvPr id="3" name="Zástupný symbol obsahu 2"/>
          <p:cNvSpPr>
            <a:spLocks noGrp="1"/>
          </p:cNvSpPr>
          <p:nvPr>
            <p:ph sz="half" idx="1"/>
          </p:nvPr>
        </p:nvSpPr>
        <p:spPr>
          <a:xfrm>
            <a:off x="5180838" y="664405"/>
            <a:ext cx="3960440" cy="6165304"/>
          </a:xfrm>
        </p:spPr>
        <p:txBody>
          <a:bodyPr>
            <a:normAutofit fontScale="25000" lnSpcReduction="20000"/>
          </a:bodyPr>
          <a:lstStyle/>
          <a:p>
            <a:pPr algn="just">
              <a:buNone/>
            </a:pPr>
            <a:r>
              <a:rPr lang="sk-SK" sz="1100" b="1" dirty="0" smtClean="0">
                <a:latin typeface="Calibri" pitchFamily="34" charset="0"/>
              </a:rPr>
              <a:t>                                                      </a:t>
            </a:r>
            <a:r>
              <a:rPr lang="vi-VN" sz="4400" b="1" dirty="0" smtClean="0">
                <a:latin typeface="Calibri" pitchFamily="34" charset="0"/>
              </a:rPr>
              <a:t>Pre 24. december máme na</a:t>
            </a:r>
            <a:r>
              <a:rPr lang="sk-SK" sz="4400" b="1" dirty="0" smtClean="0">
                <a:latin typeface="Calibri" pitchFamily="34" charset="0"/>
              </a:rPr>
              <a:t> Slovensku</a:t>
            </a:r>
            <a:r>
              <a:rPr lang="vi-VN" sz="4400" b="1" dirty="0" smtClean="0">
                <a:latin typeface="Calibri" pitchFamily="34" charset="0"/>
              </a:rPr>
              <a:t> niekoľko názvov.</a:t>
            </a:r>
            <a:r>
              <a:rPr lang="vi-VN" sz="4400" dirty="0" smtClean="0">
                <a:latin typeface="Calibri" pitchFamily="34" charset="0"/>
              </a:rPr>
              <a:t> </a:t>
            </a:r>
            <a:br>
              <a:rPr lang="vi-VN" sz="4400" dirty="0" smtClean="0">
                <a:latin typeface="Calibri" pitchFamily="34" charset="0"/>
              </a:rPr>
            </a:br>
            <a:r>
              <a:rPr lang="vi-VN" sz="4400" dirty="0" smtClean="0">
                <a:latin typeface="Calibri" pitchFamily="34" charset="0"/>
              </a:rPr>
              <a:t/>
            </a:r>
            <a:br>
              <a:rPr lang="vi-VN" sz="4400" dirty="0" smtClean="0">
                <a:latin typeface="Calibri" pitchFamily="34" charset="0"/>
              </a:rPr>
            </a:br>
            <a:r>
              <a:rPr lang="vi-VN" sz="4400" dirty="0" smtClean="0">
                <a:latin typeface="Calibri" pitchFamily="34" charset="0"/>
              </a:rPr>
              <a:t>Oficiálne sa tento deň a večer volajú</a:t>
            </a:r>
            <a:r>
              <a:rPr lang="sk-SK" sz="4400" dirty="0" smtClean="0">
                <a:latin typeface="Calibri" pitchFamily="34" charset="0"/>
              </a:rPr>
              <a:t> </a:t>
            </a:r>
            <a:r>
              <a:rPr lang="vi-VN" sz="4400" b="1" dirty="0" smtClean="0">
                <a:latin typeface="Calibri" pitchFamily="34" charset="0"/>
              </a:rPr>
              <a:t>Štedrý deň</a:t>
            </a:r>
            <a:r>
              <a:rPr lang="vi-VN" sz="4400" dirty="0" smtClean="0">
                <a:latin typeface="Calibri" pitchFamily="34" charset="0"/>
              </a:rPr>
              <a:t> pre bohato prestretý stôl a množstvo jedál. Na východnom a čiastočne aj na</a:t>
            </a:r>
            <a:r>
              <a:rPr lang="sk-SK" sz="4400" dirty="0" smtClean="0">
                <a:latin typeface="Calibri" pitchFamily="34" charset="0"/>
              </a:rPr>
              <a:t> s</a:t>
            </a:r>
            <a:r>
              <a:rPr lang="vi-VN" sz="4400" dirty="0" smtClean="0">
                <a:latin typeface="Calibri" pitchFamily="34" charset="0"/>
              </a:rPr>
              <a:t>trednom Slovensku sa vyskytuje názov </a:t>
            </a:r>
            <a:r>
              <a:rPr lang="vi-VN" sz="4400" b="1" i="1" dirty="0" smtClean="0">
                <a:latin typeface="Calibri" pitchFamily="34" charset="0"/>
              </a:rPr>
              <a:t>"vilija"</a:t>
            </a:r>
            <a:r>
              <a:rPr lang="vi-VN" sz="4400" dirty="0" smtClean="0">
                <a:latin typeface="Calibri" pitchFamily="34" charset="0"/>
              </a:rPr>
              <a:t> alebo</a:t>
            </a:r>
            <a:r>
              <a:rPr lang="vi-VN" sz="4400" b="1" i="1" dirty="0" smtClean="0">
                <a:latin typeface="Calibri" pitchFamily="34" charset="0"/>
              </a:rPr>
              <a:t>"vigilija</a:t>
            </a:r>
            <a:r>
              <a:rPr lang="vi-VN" sz="4400" b="1" dirty="0" smtClean="0">
                <a:latin typeface="Calibri" pitchFamily="34" charset="0"/>
              </a:rPr>
              <a:t>"</a:t>
            </a:r>
            <a:r>
              <a:rPr lang="vi-VN" sz="4400" dirty="0" smtClean="0">
                <a:latin typeface="Calibri" pitchFamily="34" charset="0"/>
              </a:rPr>
              <a:t>, odvodený od latinského "vigília", čo znamená predvečer sviatku. Slávenie sviatku večer </a:t>
            </a:r>
            <a:r>
              <a:rPr lang="sk-SK" sz="4400" dirty="0" smtClean="0">
                <a:latin typeface="Calibri" pitchFamily="34" charset="0"/>
              </a:rPr>
              <a:t>pred</a:t>
            </a:r>
            <a:r>
              <a:rPr lang="vi-VN" sz="4400" dirty="0" smtClean="0">
                <a:latin typeface="Calibri" pitchFamily="34" charset="0"/>
              </a:rPr>
              <a:t> jeho skutočným termínom prebrala cirkev zo židovskej tradície. Pre Židov sa totiž deň začína predchádzajúcim večerom. Preto sa slávnostné vianočné omše slúžia o polnoci z 24. na 25. decembra. Hlavná vianočná omša je však 25. decembr</a:t>
            </a:r>
            <a:r>
              <a:rPr lang="sk-SK" sz="4400" dirty="0" smtClean="0">
                <a:latin typeface="Calibri" pitchFamily="34" charset="0"/>
              </a:rPr>
              <a:t>a </a:t>
            </a:r>
            <a:r>
              <a:rPr lang="vi-VN" sz="4400" dirty="0" smtClean="0">
                <a:latin typeface="Calibri" pitchFamily="34" charset="0"/>
              </a:rPr>
              <a:t>predpoludním.</a:t>
            </a:r>
            <a:r>
              <a:rPr lang="sk-SK" sz="4400" dirty="0" smtClean="0">
                <a:latin typeface="Calibri" pitchFamily="34" charset="0"/>
              </a:rPr>
              <a:t> </a:t>
            </a:r>
          </a:p>
          <a:p>
            <a:pPr algn="just">
              <a:buNone/>
            </a:pPr>
            <a:endParaRPr lang="sk-SK" sz="4400" dirty="0" smtClean="0">
              <a:latin typeface="Calibri" pitchFamily="34" charset="0"/>
            </a:endParaRPr>
          </a:p>
          <a:p>
            <a:pPr algn="just">
              <a:buNone/>
            </a:pPr>
            <a:endParaRPr lang="sk-SK" sz="4400" dirty="0" smtClean="0">
              <a:latin typeface="Calibri" pitchFamily="34" charset="0"/>
            </a:endParaRPr>
          </a:p>
          <a:p>
            <a:pPr algn="just">
              <a:buNone/>
            </a:pPr>
            <a:endParaRPr lang="sk-SK" sz="4400" dirty="0" smtClean="0">
              <a:latin typeface="Calibri" pitchFamily="34" charset="0"/>
            </a:endParaRPr>
          </a:p>
          <a:p>
            <a:pPr algn="just">
              <a:buNone/>
            </a:pPr>
            <a:endParaRPr lang="sk-SK" sz="4400" dirty="0" smtClean="0">
              <a:latin typeface="Calibri" pitchFamily="34" charset="0"/>
            </a:endParaRPr>
          </a:p>
          <a:p>
            <a:pPr algn="just">
              <a:buNone/>
            </a:pPr>
            <a:endParaRPr lang="sk-SK" sz="4400" dirty="0" smtClean="0">
              <a:latin typeface="Calibri" pitchFamily="34" charset="0"/>
            </a:endParaRPr>
          </a:p>
          <a:p>
            <a:pPr algn="just">
              <a:buNone/>
            </a:pPr>
            <a:r>
              <a:rPr lang="sk-SK" sz="4400" dirty="0" smtClean="0">
                <a:latin typeface="Calibri" pitchFamily="34" charset="0"/>
              </a:rPr>
              <a:t>           </a:t>
            </a:r>
          </a:p>
          <a:p>
            <a:pPr algn="just">
              <a:buNone/>
            </a:pPr>
            <a:endParaRPr lang="sk-SK" sz="4400" dirty="0" smtClean="0">
              <a:latin typeface="Calibri" pitchFamily="34" charset="0"/>
            </a:endParaRPr>
          </a:p>
          <a:p>
            <a:pPr algn="just">
              <a:buNone/>
            </a:pPr>
            <a:endParaRPr lang="sk-SK" sz="4400" dirty="0" smtClean="0">
              <a:latin typeface="Calibri" pitchFamily="34" charset="0"/>
            </a:endParaRPr>
          </a:p>
          <a:p>
            <a:pPr algn="just">
              <a:buNone/>
            </a:pPr>
            <a:r>
              <a:rPr lang="sk-SK" sz="4400" dirty="0" smtClean="0">
                <a:latin typeface="Calibri" pitchFamily="34" charset="0"/>
              </a:rPr>
              <a:t>          </a:t>
            </a:r>
          </a:p>
          <a:p>
            <a:pPr algn="just">
              <a:buNone/>
            </a:pPr>
            <a:endParaRPr lang="sk-SK" sz="4400" dirty="0" smtClean="0">
              <a:latin typeface="Calibri" pitchFamily="34" charset="0"/>
            </a:endParaRPr>
          </a:p>
          <a:p>
            <a:pPr algn="just">
              <a:buNone/>
            </a:pPr>
            <a:endParaRPr lang="sk-SK" sz="4400" dirty="0" smtClean="0">
              <a:latin typeface="Calibri" pitchFamily="34" charset="0"/>
            </a:endParaRPr>
          </a:p>
          <a:p>
            <a:pPr algn="just">
              <a:buNone/>
            </a:pPr>
            <a:endParaRPr lang="sk-SK" sz="4400" dirty="0" smtClean="0">
              <a:latin typeface="Calibri" pitchFamily="34" charset="0"/>
            </a:endParaRPr>
          </a:p>
          <a:p>
            <a:pPr algn="just">
              <a:buNone/>
            </a:pPr>
            <a:r>
              <a:rPr lang="sk-SK" sz="4400" dirty="0" smtClean="0">
                <a:latin typeface="Calibri" pitchFamily="34" charset="0"/>
              </a:rPr>
              <a:t>       </a:t>
            </a:r>
          </a:p>
          <a:p>
            <a:pPr algn="just">
              <a:buNone/>
            </a:pPr>
            <a:endParaRPr lang="sk-SK" sz="4400" dirty="0" smtClean="0">
              <a:latin typeface="Calibri" pitchFamily="34" charset="0"/>
            </a:endParaRPr>
          </a:p>
          <a:p>
            <a:pPr algn="just">
              <a:buNone/>
            </a:pPr>
            <a:r>
              <a:rPr lang="sk-SK" sz="4400" dirty="0" smtClean="0">
                <a:latin typeface="Calibri" pitchFamily="34" charset="0"/>
              </a:rPr>
              <a:t>           </a:t>
            </a:r>
            <a:r>
              <a:rPr lang="vi-VN" sz="4400" dirty="0" smtClean="0">
                <a:latin typeface="Calibri" pitchFamily="34" charset="0"/>
              </a:rPr>
              <a:t>V</a:t>
            </a:r>
            <a:r>
              <a:rPr lang="sk-SK" sz="4400" dirty="0" smtClean="0">
                <a:latin typeface="Calibri" pitchFamily="34" charset="0"/>
              </a:rPr>
              <a:t> </a:t>
            </a:r>
            <a:r>
              <a:rPr lang="vi-VN" sz="4400" dirty="0" smtClean="0">
                <a:latin typeface="Calibri" pitchFamily="34" charset="0"/>
              </a:rPr>
              <a:t>prevažne evanjelických dedinách stredného</a:t>
            </a:r>
            <a:r>
              <a:rPr lang="sk-SK" sz="4400" dirty="0" smtClean="0">
                <a:latin typeface="Calibri" pitchFamily="34" charset="0"/>
              </a:rPr>
              <a:t> Slovenska</a:t>
            </a:r>
            <a:r>
              <a:rPr lang="vi-VN" sz="4400" dirty="0" smtClean="0">
                <a:latin typeface="Calibri" pitchFamily="34" charset="0"/>
              </a:rPr>
              <a:t> nájdeme staré pomenovanie </a:t>
            </a:r>
            <a:r>
              <a:rPr lang="vi-VN" sz="4400" b="1" dirty="0" smtClean="0">
                <a:latin typeface="Calibri" pitchFamily="34" charset="0"/>
              </a:rPr>
              <a:t>Dohviezdny večer.</a:t>
            </a:r>
            <a:r>
              <a:rPr lang="vi-VN" sz="4400" dirty="0" smtClean="0">
                <a:latin typeface="Calibri" pitchFamily="34" charset="0"/>
              </a:rPr>
              <a:t> Používajú sa aj spojenia </a:t>
            </a:r>
            <a:r>
              <a:rPr lang="vi-VN" sz="4400" b="1" dirty="0" smtClean="0">
                <a:latin typeface="Calibri" pitchFamily="34" charset="0"/>
              </a:rPr>
              <a:t>Pôstny alebo Postiaci a Svätý večer</a:t>
            </a:r>
            <a:r>
              <a:rPr lang="vi-VN" sz="4400" dirty="0" smtClean="0">
                <a:latin typeface="Calibri" pitchFamily="34" charset="0"/>
              </a:rPr>
              <a:t>. V Novohrade a v časti Hontu a Zemplína sa zachovalo staré slovo </a:t>
            </a:r>
            <a:r>
              <a:rPr lang="vi-VN" sz="4400" b="1" dirty="0" smtClean="0">
                <a:latin typeface="Calibri" pitchFamily="34" charset="0"/>
              </a:rPr>
              <a:t>Kračún.</a:t>
            </a:r>
            <a:r>
              <a:rPr lang="vi-VN" sz="4400" dirty="0" smtClean="0">
                <a:latin typeface="Calibri" pitchFamily="34" charset="0"/>
              </a:rPr>
              <a:t> Používa ho aj ukrajinčina (Kračun), bulharčina (Kračon), maďarčina (karácsony) aj rumunčina (grăčiun). Jeho etymológia sa vysvetľuje dvojako. Pochádza buď zo slovesa krátiť, čo súvisí s krátkosťou dní v čase zimného slnovratu, alebo z latinského creatio – narodenie.</a:t>
            </a:r>
            <a:br>
              <a:rPr lang="vi-VN" sz="4400" dirty="0" smtClean="0">
                <a:latin typeface="Calibri" pitchFamily="34" charset="0"/>
              </a:rPr>
            </a:br>
            <a:r>
              <a:rPr lang="vi-VN" sz="4400" dirty="0" smtClean="0">
                <a:latin typeface="Calibri" pitchFamily="34" charset="0"/>
              </a:rPr>
              <a:t>V juhozápadnej polovici Slovenska sa ustálil názov Vianoce zo staronemeckého</a:t>
            </a:r>
            <a:r>
              <a:rPr lang="sk-SK" sz="4400" dirty="0" smtClean="0">
                <a:latin typeface="Calibri" pitchFamily="34" charset="0"/>
              </a:rPr>
              <a:t> </a:t>
            </a:r>
            <a:r>
              <a:rPr lang="vi-VN" sz="4400" b="1" dirty="0" smtClean="0">
                <a:latin typeface="Calibri" pitchFamily="34" charset="0"/>
              </a:rPr>
              <a:t>Winnahten</a:t>
            </a:r>
            <a:r>
              <a:rPr lang="vi-VN" sz="4400" dirty="0" smtClean="0">
                <a:latin typeface="Calibri" pitchFamily="34" charset="0"/>
              </a:rPr>
              <a:t>. V severovýchodnej časti Slovenska sa na označenie Vianoc používa slovo </a:t>
            </a:r>
            <a:r>
              <a:rPr lang="vi-VN" sz="4400" b="1" dirty="0" smtClean="0">
                <a:latin typeface="Calibri" pitchFamily="34" charset="0"/>
              </a:rPr>
              <a:t>Hody</a:t>
            </a:r>
            <a:r>
              <a:rPr lang="vi-VN" sz="4400" dirty="0" smtClean="0">
                <a:latin typeface="Calibri" pitchFamily="34" charset="0"/>
              </a:rPr>
              <a:t>. </a:t>
            </a:r>
            <a:r>
              <a:rPr lang="sk-SK" sz="4400" dirty="0" smtClean="0">
                <a:latin typeface="Calibri" pitchFamily="34" charset="0"/>
              </a:rPr>
              <a:t> N</a:t>
            </a:r>
            <a:r>
              <a:rPr lang="vi-VN" sz="4400" dirty="0" smtClean="0">
                <a:latin typeface="Calibri" pitchFamily="34" charset="0"/>
              </a:rPr>
              <a:t>a Kysuciach sa im hovorilo jednoducho </a:t>
            </a:r>
            <a:r>
              <a:rPr lang="vi-VN" sz="4400" b="1" dirty="0" smtClean="0">
                <a:latin typeface="Calibri" pitchFamily="34" charset="0"/>
              </a:rPr>
              <a:t>Sviatky.</a:t>
            </a:r>
            <a:endParaRPr lang="sk-SK" sz="4400" dirty="0" smtClean="0"/>
          </a:p>
        </p:txBody>
      </p:sp>
      <p:sp>
        <p:nvSpPr>
          <p:cNvPr id="5" name="BlokTextu 4"/>
          <p:cNvSpPr txBox="1"/>
          <p:nvPr/>
        </p:nvSpPr>
        <p:spPr>
          <a:xfrm>
            <a:off x="5360350" y="376373"/>
            <a:ext cx="3816424" cy="276999"/>
          </a:xfrm>
          <a:prstGeom prst="rect">
            <a:avLst/>
          </a:prstGeom>
          <a:noFill/>
        </p:spPr>
        <p:txBody>
          <a:bodyPr wrap="square" rtlCol="0">
            <a:spAutoFit/>
          </a:bodyPr>
          <a:lstStyle/>
          <a:p>
            <a:pPr algn="ctr"/>
            <a:r>
              <a:rPr lang="vi-VN" sz="1200" b="1" dirty="0" smtClean="0">
                <a:solidFill>
                  <a:srgbClr val="FF0000"/>
                </a:solidFill>
                <a:latin typeface="Calibri" pitchFamily="34" charset="0"/>
              </a:rPr>
              <a:t>Na</a:t>
            </a:r>
            <a:r>
              <a:rPr lang="sk-SK" sz="1200" b="1" dirty="0" err="1" smtClean="0">
                <a:solidFill>
                  <a:srgbClr val="FF0000"/>
                </a:solidFill>
                <a:latin typeface="Calibri" pitchFamily="34" charset="0"/>
              </a:rPr>
              <a:t>jkrajši</a:t>
            </a:r>
            <a:r>
              <a:rPr lang="vi-VN" sz="1200" b="1" dirty="0" smtClean="0">
                <a:solidFill>
                  <a:srgbClr val="FF0000"/>
                </a:solidFill>
                <a:latin typeface="Calibri" pitchFamily="34" charset="0"/>
              </a:rPr>
              <a:t>e sviatky majú na Slovensku rôzne me</a:t>
            </a:r>
            <a:r>
              <a:rPr lang="sk-SK" sz="1200" b="1" dirty="0" err="1" smtClean="0">
                <a:solidFill>
                  <a:srgbClr val="FF0000"/>
                </a:solidFill>
                <a:latin typeface="Calibri" pitchFamily="34" charset="0"/>
              </a:rPr>
              <a:t>ná</a:t>
            </a:r>
            <a:endParaRPr lang="sk-SK" sz="1200" dirty="0"/>
          </a:p>
        </p:txBody>
      </p:sp>
      <p:pic>
        <p:nvPicPr>
          <p:cNvPr id="5122" name="Picture 2" descr="http://cezmin.czweb.org/Pozadia.files/Mikulas.files/pohladnica.bmp"/>
          <p:cNvPicPr>
            <a:picLocks noChangeAspect="1" noChangeArrowheads="1"/>
          </p:cNvPicPr>
          <p:nvPr/>
        </p:nvPicPr>
        <p:blipFill>
          <a:blip r:embed="rId3" cstate="print"/>
          <a:srcRect/>
          <a:stretch>
            <a:fillRect/>
          </a:stretch>
        </p:blipFill>
        <p:spPr bwMode="auto">
          <a:xfrm>
            <a:off x="5936414" y="2464605"/>
            <a:ext cx="2880320" cy="1987311"/>
          </a:xfrm>
          <a:prstGeom prst="rect">
            <a:avLst/>
          </a:prstGeom>
          <a:noFill/>
        </p:spPr>
      </p:pic>
      <p:sp>
        <p:nvSpPr>
          <p:cNvPr id="7" name="BlokTextu 6"/>
          <p:cNvSpPr txBox="1"/>
          <p:nvPr/>
        </p:nvSpPr>
        <p:spPr>
          <a:xfrm>
            <a:off x="107504" y="332656"/>
            <a:ext cx="3528392" cy="276999"/>
          </a:xfrm>
          <a:prstGeom prst="rect">
            <a:avLst/>
          </a:prstGeom>
          <a:noFill/>
        </p:spPr>
        <p:txBody>
          <a:bodyPr wrap="square" rtlCol="0">
            <a:spAutoFit/>
          </a:bodyPr>
          <a:lstStyle/>
          <a:p>
            <a:r>
              <a:rPr lang="sk-SK" sz="1200" b="1" dirty="0" smtClean="0"/>
              <a:t>ZASMEJME SA</a:t>
            </a:r>
            <a:endParaRPr lang="sk-SK" sz="1200" b="1" dirty="0"/>
          </a:p>
        </p:txBody>
      </p:sp>
      <p:sp>
        <p:nvSpPr>
          <p:cNvPr id="16" name="Zástupný symbol obsahu 3"/>
          <p:cNvSpPr txBox="1">
            <a:spLocks/>
          </p:cNvSpPr>
          <p:nvPr/>
        </p:nvSpPr>
        <p:spPr>
          <a:xfrm>
            <a:off x="179512" y="737320"/>
            <a:ext cx="4038600" cy="61206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108000">
              <a:lnSpc>
                <a:spcPts val="1000"/>
              </a:lnSpc>
              <a:spcBef>
                <a:spcPts val="0"/>
              </a:spcBef>
              <a:buFont typeface="Arial" pitchFamily="34" charset="0"/>
              <a:buNone/>
            </a:pPr>
            <a:r>
              <a:rPr lang="sk-SK" sz="1100" smtClean="0"/>
              <a:t>Malý Janko sa pozerá na brucho svojej veľkej sestry a pýta sa:</a:t>
            </a:r>
          </a:p>
          <a:p>
            <a:pPr marL="0" indent="-108000">
              <a:lnSpc>
                <a:spcPts val="1000"/>
              </a:lnSpc>
              <a:spcBef>
                <a:spcPts val="0"/>
              </a:spcBef>
              <a:buFont typeface="Arial" pitchFamily="34" charset="0"/>
              <a:buNone/>
            </a:pPr>
            <a:r>
              <a:rPr lang="sk-SK" sz="1100" smtClean="0"/>
              <a:t>– Čo tam máš?</a:t>
            </a:r>
          </a:p>
          <a:p>
            <a:pPr marL="0" indent="-108000">
              <a:lnSpc>
                <a:spcPts val="1000"/>
              </a:lnSpc>
              <a:spcBef>
                <a:spcPts val="0"/>
              </a:spcBef>
              <a:buFont typeface="Arial" pitchFamily="34" charset="0"/>
              <a:buNone/>
            </a:pPr>
            <a:r>
              <a:rPr lang="sk-SK" sz="1100" smtClean="0"/>
              <a:t>– Dieťatko.</a:t>
            </a:r>
          </a:p>
          <a:p>
            <a:pPr marL="0" indent="-108000">
              <a:lnSpc>
                <a:spcPts val="1000"/>
              </a:lnSpc>
              <a:spcBef>
                <a:spcPts val="0"/>
              </a:spcBef>
              <a:buFont typeface="Arial" pitchFamily="34" charset="0"/>
              <a:buNone/>
            </a:pPr>
            <a:r>
              <a:rPr lang="sk-SK" sz="1100" smtClean="0"/>
              <a:t>– A máš ho rada?</a:t>
            </a:r>
          </a:p>
          <a:p>
            <a:pPr marL="0" indent="-108000">
              <a:lnSpc>
                <a:spcPts val="1000"/>
              </a:lnSpc>
              <a:spcBef>
                <a:spcPts val="0"/>
              </a:spcBef>
              <a:buFont typeface="Arial" pitchFamily="34" charset="0"/>
              <a:buNone/>
            </a:pPr>
            <a:r>
              <a:rPr lang="sk-SK" sz="1100" smtClean="0"/>
              <a:t>– Veľmi.</a:t>
            </a:r>
          </a:p>
          <a:p>
            <a:pPr marL="0" indent="-108000">
              <a:lnSpc>
                <a:spcPts val="1000"/>
              </a:lnSpc>
              <a:spcBef>
                <a:spcPts val="0"/>
              </a:spcBef>
              <a:buFont typeface="Arial" pitchFamily="34" charset="0"/>
              <a:buNone/>
            </a:pPr>
            <a:r>
              <a:rPr lang="sk-SK" sz="1100" smtClean="0"/>
              <a:t>– Tak prečo si ho potom zjedla?</a:t>
            </a:r>
            <a:br>
              <a:rPr lang="sk-SK" sz="1100" smtClean="0"/>
            </a:br>
            <a:endParaRPr lang="sk-SK" sz="1100" smtClean="0"/>
          </a:p>
          <a:p>
            <a:pPr marL="0" indent="-108000">
              <a:lnSpc>
                <a:spcPts val="1000"/>
              </a:lnSpc>
              <a:spcBef>
                <a:spcPts val="0"/>
              </a:spcBef>
              <a:buFont typeface="Arial" pitchFamily="34" charset="0"/>
              <a:buNone/>
            </a:pPr>
            <a:r>
              <a:rPr lang="sk-SK" sz="1100" smtClean="0"/>
              <a:t/>
            </a:r>
            <a:br>
              <a:rPr lang="sk-SK" sz="1100" smtClean="0"/>
            </a:br>
            <a:endParaRPr lang="sk-SK" sz="1100" smtClean="0"/>
          </a:p>
          <a:p>
            <a:pPr marL="0" indent="-108000">
              <a:lnSpc>
                <a:spcPts val="1000"/>
              </a:lnSpc>
              <a:spcBef>
                <a:spcPts val="0"/>
              </a:spcBef>
              <a:buFont typeface="Arial" pitchFamily="34" charset="0"/>
              <a:buNone/>
            </a:pPr>
            <a:r>
              <a:rPr lang="sk-SK" sz="1100" smtClean="0"/>
              <a:t>Na rodičovskom združení sa pýta matka učiteľa:</a:t>
            </a:r>
            <a:br>
              <a:rPr lang="sk-SK" sz="1100" smtClean="0"/>
            </a:br>
            <a:r>
              <a:rPr lang="sk-SK" sz="1100" smtClean="0"/>
              <a:t>– Nezlepšil sa môj syn v poslednom čase?</a:t>
            </a:r>
          </a:p>
          <a:p>
            <a:pPr marL="0" indent="-108000">
              <a:lnSpc>
                <a:spcPts val="1000"/>
              </a:lnSpc>
              <a:spcBef>
                <a:spcPts val="0"/>
              </a:spcBef>
              <a:buFont typeface="Arial" pitchFamily="34" charset="0"/>
              <a:buNone/>
            </a:pPr>
            <a:r>
              <a:rPr lang="sk-SK" sz="1100" smtClean="0"/>
              <a:t>– Áno, čoraz lepšie falšuje váš podpis.</a:t>
            </a:r>
            <a:br>
              <a:rPr lang="sk-SK" sz="1100" smtClean="0"/>
            </a:br>
            <a:r>
              <a:rPr lang="sk-SK" sz="1100" smtClean="0"/>
              <a:t/>
            </a:r>
            <a:br>
              <a:rPr lang="sk-SK" sz="1100" smtClean="0"/>
            </a:br>
            <a:endParaRPr lang="sk-SK" sz="1100" smtClean="0"/>
          </a:p>
          <a:p>
            <a:pPr marL="0" indent="-108000">
              <a:lnSpc>
                <a:spcPts val="1000"/>
              </a:lnSpc>
              <a:spcBef>
                <a:spcPts val="0"/>
              </a:spcBef>
              <a:buFont typeface="Arial" pitchFamily="34" charset="0"/>
              <a:buNone/>
            </a:pPr>
            <a:endParaRPr lang="sk-SK" sz="1100" smtClean="0"/>
          </a:p>
          <a:p>
            <a:pPr marL="0" indent="-108000">
              <a:lnSpc>
                <a:spcPts val="1000"/>
              </a:lnSpc>
              <a:spcBef>
                <a:spcPts val="0"/>
              </a:spcBef>
              <a:buFont typeface="Arial" pitchFamily="34" charset="0"/>
              <a:buNone/>
            </a:pPr>
            <a:r>
              <a:rPr lang="sk-SK" sz="1100" smtClean="0"/>
              <a:t>– Ferko, poznáš abecedu?</a:t>
            </a:r>
          </a:p>
          <a:p>
            <a:pPr marL="0" indent="-108000">
              <a:lnSpc>
                <a:spcPts val="1000"/>
              </a:lnSpc>
              <a:spcBef>
                <a:spcPts val="0"/>
              </a:spcBef>
              <a:buFont typeface="Arial" pitchFamily="34" charset="0"/>
              <a:buNone/>
            </a:pPr>
            <a:r>
              <a:rPr lang="sk-SK" sz="1100" smtClean="0"/>
              <a:t>– Áno, teta, až do dvanásť...</a:t>
            </a:r>
            <a:br>
              <a:rPr lang="sk-SK" sz="1100" smtClean="0"/>
            </a:br>
            <a:endParaRPr lang="sk-SK" sz="1100" smtClean="0"/>
          </a:p>
          <a:p>
            <a:pPr marL="0" indent="-108000">
              <a:lnSpc>
                <a:spcPts val="1000"/>
              </a:lnSpc>
              <a:spcBef>
                <a:spcPts val="0"/>
              </a:spcBef>
              <a:buFont typeface="Arial" pitchFamily="34" charset="0"/>
              <a:buNone/>
            </a:pPr>
            <a:endParaRPr lang="sk-SK" sz="1100" smtClean="0"/>
          </a:p>
          <a:p>
            <a:pPr marL="0" indent="-108000">
              <a:lnSpc>
                <a:spcPts val="1000"/>
              </a:lnSpc>
              <a:spcBef>
                <a:spcPts val="0"/>
              </a:spcBef>
              <a:buFont typeface="Arial" pitchFamily="34" charset="0"/>
              <a:buNone/>
            </a:pPr>
            <a:endParaRPr lang="sk-SK" sz="1100" smtClean="0"/>
          </a:p>
          <a:p>
            <a:pPr marL="0" indent="-108000">
              <a:lnSpc>
                <a:spcPts val="1000"/>
              </a:lnSpc>
              <a:spcBef>
                <a:spcPts val="0"/>
              </a:spcBef>
              <a:buFont typeface="Arial" pitchFamily="34" charset="0"/>
              <a:buNone/>
            </a:pPr>
            <a:r>
              <a:rPr lang="sk-SK" sz="1100" smtClean="0"/>
              <a:t>– Jurko, umy si ruky, kým pôjdeš do školy!</a:t>
            </a:r>
          </a:p>
          <a:p>
            <a:pPr>
              <a:lnSpc>
                <a:spcPts val="1000"/>
              </a:lnSpc>
              <a:buFont typeface="Arial" pitchFamily="34" charset="0"/>
              <a:buNone/>
            </a:pPr>
            <a:r>
              <a:rPr lang="sk-SK" sz="1100" smtClean="0"/>
              <a:t>– Načo, veď sa nebudem hlásiť.</a:t>
            </a:r>
          </a:p>
          <a:p>
            <a:pPr>
              <a:lnSpc>
                <a:spcPts val="1000"/>
              </a:lnSpc>
              <a:buFont typeface="Arial" pitchFamily="34" charset="0"/>
              <a:buNone/>
            </a:pPr>
            <a:r>
              <a:rPr lang="sk-SK" sz="1100" smtClean="0"/>
              <a:t>Hovorí učiteľ v škole žiakovi:</a:t>
            </a:r>
          </a:p>
          <a:p>
            <a:pPr>
              <a:lnSpc>
                <a:spcPts val="1000"/>
              </a:lnSpc>
              <a:buFont typeface="Arial" pitchFamily="34" charset="0"/>
              <a:buNone/>
            </a:pPr>
            <a:r>
              <a:rPr lang="sk-SK" sz="1100" smtClean="0"/>
              <a:t>– Zobuď svojho spolusediaceho!</a:t>
            </a:r>
          </a:p>
          <a:p>
            <a:pPr>
              <a:lnSpc>
                <a:spcPts val="1000"/>
              </a:lnSpc>
              <a:buFont typeface="Arial" pitchFamily="34" charset="0"/>
              <a:buNone/>
            </a:pPr>
            <a:r>
              <a:rPr lang="sk-SK" sz="1100" smtClean="0"/>
              <a:t>– Prečo ja? Veď vy ste ho uspali, pán učiteľ!</a:t>
            </a:r>
            <a:br>
              <a:rPr lang="sk-SK" sz="1100" smtClean="0"/>
            </a:br>
            <a:endParaRPr lang="sk-SK" sz="1100" smtClean="0"/>
          </a:p>
          <a:p>
            <a:pPr>
              <a:lnSpc>
                <a:spcPts val="1000"/>
              </a:lnSpc>
              <a:buFont typeface="Arial" pitchFamily="34" charset="0"/>
              <a:buNone/>
            </a:pPr>
            <a:endParaRPr lang="sk-SK" sz="1100" smtClean="0"/>
          </a:p>
          <a:p>
            <a:pPr>
              <a:lnSpc>
                <a:spcPts val="1000"/>
              </a:lnSpc>
              <a:buFont typeface="Arial" pitchFamily="34" charset="0"/>
              <a:buNone/>
            </a:pPr>
            <a:endParaRPr lang="sk-SK" sz="1100" smtClean="0"/>
          </a:p>
          <a:p>
            <a:pPr>
              <a:lnSpc>
                <a:spcPts val="1000"/>
              </a:lnSpc>
              <a:buFont typeface="Arial" pitchFamily="34" charset="0"/>
              <a:buNone/>
            </a:pPr>
            <a:r>
              <a:rPr lang="sk-SK" sz="1100" smtClean="0"/>
              <a:t> Pračlovek si číta vysvedčenie  svojho syna a hovorí: </a:t>
            </a:r>
          </a:p>
          <a:p>
            <a:pPr>
              <a:lnSpc>
                <a:spcPts val="1000"/>
              </a:lnSpc>
              <a:buFont typeface="Arial" pitchFamily="34" charset="0"/>
              <a:buNone/>
            </a:pPr>
            <a:r>
              <a:rPr lang="sk-SK" sz="1100" smtClean="0"/>
              <a:t>– To, že máš  3 z lovu, chápem, si ešte malý.  Ale to, že si prepadol z</a:t>
            </a:r>
          </a:p>
          <a:p>
            <a:pPr>
              <a:lnSpc>
                <a:spcPts val="1000"/>
              </a:lnSpc>
              <a:buFont typeface="Arial" pitchFamily="34" charset="0"/>
              <a:buNone/>
            </a:pPr>
            <a:r>
              <a:rPr lang="sk-SK" sz="1100" smtClean="0"/>
              <a:t>dejepisu, ktorý má len dve strany,  to je hanba! </a:t>
            </a:r>
          </a:p>
          <a:p>
            <a:pPr>
              <a:lnSpc>
                <a:spcPts val="1000"/>
              </a:lnSpc>
              <a:buFont typeface="Arial" pitchFamily="34" charset="0"/>
              <a:buNone/>
            </a:pPr>
            <a:endParaRPr lang="sk-SK" sz="1100" smtClean="0"/>
          </a:p>
          <a:p>
            <a:pPr>
              <a:lnSpc>
                <a:spcPts val="1000"/>
              </a:lnSpc>
              <a:buFont typeface="Arial" pitchFamily="34" charset="0"/>
              <a:buNone/>
            </a:pPr>
            <a:endParaRPr lang="sk-SK" sz="1100" smtClean="0"/>
          </a:p>
          <a:p>
            <a:pPr>
              <a:lnSpc>
                <a:spcPts val="1000"/>
              </a:lnSpc>
              <a:buFont typeface="Arial" pitchFamily="34" charset="0"/>
              <a:buNone/>
            </a:pPr>
            <a:endParaRPr lang="sk-SK" sz="1100" smtClean="0"/>
          </a:p>
          <a:p>
            <a:pPr>
              <a:lnSpc>
                <a:spcPts val="1000"/>
              </a:lnSpc>
              <a:buFont typeface="Arial" pitchFamily="34" charset="0"/>
              <a:buNone/>
            </a:pPr>
            <a:r>
              <a:rPr lang="sk-SK" sz="1100" smtClean="0"/>
              <a:t>– Jožko, videl si, ako piatak bije druháka a ty, namiesto toho,             </a:t>
            </a:r>
          </a:p>
          <a:p>
            <a:pPr>
              <a:lnSpc>
                <a:spcPts val="1000"/>
              </a:lnSpc>
              <a:buFont typeface="Arial" pitchFamily="34" charset="0"/>
              <a:buNone/>
            </a:pPr>
            <a:r>
              <a:rPr lang="sk-SK" sz="1100" smtClean="0"/>
              <a:t>aby si mu pomohol, jednoducho si odišiel. To nebolo od teba </a:t>
            </a:r>
          </a:p>
          <a:p>
            <a:pPr>
              <a:lnSpc>
                <a:spcPts val="1000"/>
              </a:lnSpc>
              <a:buFont typeface="Arial" pitchFamily="34" charset="0"/>
              <a:buNone/>
            </a:pPr>
            <a:r>
              <a:rPr lang="sk-SK" sz="1100" smtClean="0"/>
              <a:t>pekné.</a:t>
            </a:r>
          </a:p>
          <a:p>
            <a:pPr>
              <a:lnSpc>
                <a:spcPts val="1000"/>
              </a:lnSpc>
              <a:buFont typeface="Arial" pitchFamily="34" charset="0"/>
              <a:buNone/>
            </a:pPr>
            <a:r>
              <a:rPr lang="sk-SK" sz="1100" smtClean="0"/>
              <a:t> – Pekné nie, ale múdre.</a:t>
            </a:r>
          </a:p>
          <a:p>
            <a:pPr>
              <a:lnSpc>
                <a:spcPts val="300"/>
              </a:lnSpc>
              <a:buFont typeface="Arial" pitchFamily="34" charset="0"/>
              <a:buNone/>
            </a:pPr>
            <a:endParaRPr lang="sk-SK" sz="1100" dirty="0"/>
          </a:p>
        </p:txBody>
      </p:sp>
      <p:pic>
        <p:nvPicPr>
          <p:cNvPr id="17" name="Picture 4" descr="http://cdn.mdjunction.com/components/com_joomlaboard/uploaded/images/ist2_437828_giant_smiley_big_smile.gif"/>
          <p:cNvPicPr>
            <a:picLocks noChangeAspect="1" noChangeArrowheads="1"/>
          </p:cNvPicPr>
          <p:nvPr/>
        </p:nvPicPr>
        <p:blipFill>
          <a:blip r:embed="rId4" cstate="print"/>
          <a:srcRect/>
          <a:stretch>
            <a:fillRect/>
          </a:stretch>
        </p:blipFill>
        <p:spPr bwMode="auto">
          <a:xfrm>
            <a:off x="1878360" y="1467732"/>
            <a:ext cx="451148" cy="451148"/>
          </a:xfrm>
          <a:prstGeom prst="rect">
            <a:avLst/>
          </a:prstGeom>
          <a:noFill/>
        </p:spPr>
      </p:pic>
      <p:pic>
        <p:nvPicPr>
          <p:cNvPr id="18" name="Picture 4" descr="http://cdn.mdjunction.com/components/com_joomlaboard/uploaded/images/ist2_437828_giant_smiley_big_smile.gif"/>
          <p:cNvPicPr>
            <a:picLocks noChangeAspect="1" noChangeArrowheads="1"/>
          </p:cNvPicPr>
          <p:nvPr/>
        </p:nvPicPr>
        <p:blipFill>
          <a:blip r:embed="rId4" cstate="print"/>
          <a:srcRect/>
          <a:stretch>
            <a:fillRect/>
          </a:stretch>
        </p:blipFill>
        <p:spPr bwMode="auto">
          <a:xfrm>
            <a:off x="1878360" y="2259820"/>
            <a:ext cx="451148" cy="451148"/>
          </a:xfrm>
          <a:prstGeom prst="rect">
            <a:avLst/>
          </a:prstGeom>
          <a:noFill/>
        </p:spPr>
      </p:pic>
      <p:pic>
        <p:nvPicPr>
          <p:cNvPr id="19" name="Picture 4" descr="http://cdn.mdjunction.com/components/com_joomlaboard/uploaded/images/ist2_437828_giant_smiley_big_smile.gif"/>
          <p:cNvPicPr>
            <a:picLocks noChangeAspect="1" noChangeArrowheads="1"/>
          </p:cNvPicPr>
          <p:nvPr/>
        </p:nvPicPr>
        <p:blipFill>
          <a:blip r:embed="rId4" cstate="print"/>
          <a:srcRect/>
          <a:stretch>
            <a:fillRect/>
          </a:stretch>
        </p:blipFill>
        <p:spPr bwMode="auto">
          <a:xfrm>
            <a:off x="1878360" y="2835884"/>
            <a:ext cx="451148" cy="451148"/>
          </a:xfrm>
          <a:prstGeom prst="rect">
            <a:avLst/>
          </a:prstGeom>
          <a:noFill/>
        </p:spPr>
      </p:pic>
      <p:pic>
        <p:nvPicPr>
          <p:cNvPr id="20" name="Picture 4" descr="http://cdn.mdjunction.com/components/com_joomlaboard/uploaded/images/ist2_437828_giant_smiley_big_smile.gif"/>
          <p:cNvPicPr>
            <a:picLocks noChangeAspect="1" noChangeArrowheads="1"/>
          </p:cNvPicPr>
          <p:nvPr/>
        </p:nvPicPr>
        <p:blipFill>
          <a:blip r:embed="rId4" cstate="print"/>
          <a:srcRect/>
          <a:stretch>
            <a:fillRect/>
          </a:stretch>
        </p:blipFill>
        <p:spPr bwMode="auto">
          <a:xfrm>
            <a:off x="1878360" y="4060020"/>
            <a:ext cx="451148" cy="451148"/>
          </a:xfrm>
          <a:prstGeom prst="rect">
            <a:avLst/>
          </a:prstGeom>
          <a:noFill/>
        </p:spPr>
      </p:pic>
      <p:pic>
        <p:nvPicPr>
          <p:cNvPr id="21" name="Picture 4" descr="http://cdn.mdjunction.com/components/com_joomlaboard/uploaded/images/ist2_437828_giant_smiley_big_smile.gif"/>
          <p:cNvPicPr>
            <a:picLocks noChangeAspect="1" noChangeArrowheads="1"/>
          </p:cNvPicPr>
          <p:nvPr/>
        </p:nvPicPr>
        <p:blipFill>
          <a:blip r:embed="rId4" cstate="print"/>
          <a:srcRect/>
          <a:stretch>
            <a:fillRect/>
          </a:stretch>
        </p:blipFill>
        <p:spPr bwMode="auto">
          <a:xfrm>
            <a:off x="1878360" y="5068132"/>
            <a:ext cx="451148" cy="451148"/>
          </a:xfrm>
          <a:prstGeom prst="rect">
            <a:avLst/>
          </a:prstGeom>
          <a:noFill/>
        </p:spPr>
      </p:pic>
      <p:pic>
        <p:nvPicPr>
          <p:cNvPr id="22" name="Picture 4" descr="http://cdn.mdjunction.com/components/com_joomlaboard/uploaded/images/ist2_437828_giant_smiley_big_smile.gif"/>
          <p:cNvPicPr>
            <a:picLocks noChangeAspect="1" noChangeArrowheads="1"/>
          </p:cNvPicPr>
          <p:nvPr/>
        </p:nvPicPr>
        <p:blipFill>
          <a:blip r:embed="rId4" cstate="print"/>
          <a:srcRect/>
          <a:stretch>
            <a:fillRect/>
          </a:stretch>
        </p:blipFill>
        <p:spPr bwMode="auto">
          <a:xfrm>
            <a:off x="1878360" y="6004236"/>
            <a:ext cx="451148" cy="45114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0"/>
            <a:ext cx="8229600" cy="490066"/>
          </a:xfrm>
        </p:spPr>
        <p:txBody>
          <a:bodyPr>
            <a:normAutofit/>
          </a:bodyPr>
          <a:lstStyle/>
          <a:p>
            <a:r>
              <a:rPr lang="sk-SK" sz="900" dirty="0"/>
              <a:t>6</a:t>
            </a:r>
            <a:r>
              <a:rPr lang="sk-SK" sz="900" dirty="0" smtClean="0"/>
              <a:t>                                                                                                                                                                        11</a:t>
            </a:r>
            <a:endParaRPr lang="sk-SK" sz="900" dirty="0"/>
          </a:p>
        </p:txBody>
      </p:sp>
      <p:sp>
        <p:nvSpPr>
          <p:cNvPr id="4" name="Zástupný symbol obsahu 3"/>
          <p:cNvSpPr>
            <a:spLocks noGrp="1"/>
          </p:cNvSpPr>
          <p:nvPr>
            <p:ph sz="quarter" idx="4"/>
          </p:nvPr>
        </p:nvSpPr>
        <p:spPr>
          <a:xfrm>
            <a:off x="107504" y="764704"/>
            <a:ext cx="4041775" cy="5256584"/>
          </a:xfrm>
        </p:spPr>
        <p:txBody>
          <a:bodyPr>
            <a:normAutofit fontScale="25000" lnSpcReduction="20000"/>
          </a:bodyPr>
          <a:lstStyle/>
          <a:p>
            <a:endParaRPr lang="sk-SK" sz="1000" dirty="0" smtClean="0"/>
          </a:p>
          <a:p>
            <a:endParaRPr lang="sk-SK" sz="1000" dirty="0" smtClean="0"/>
          </a:p>
          <a:p>
            <a:endParaRPr lang="sk-SK" sz="1000" dirty="0" smtClean="0"/>
          </a:p>
          <a:p>
            <a:endParaRPr lang="sk-SK" sz="1000" dirty="0" smtClean="0"/>
          </a:p>
          <a:p>
            <a:pPr>
              <a:buNone/>
            </a:pPr>
            <a:r>
              <a:rPr lang="sk-SK" sz="3400" dirty="0" smtClean="0"/>
              <a:t> </a:t>
            </a:r>
            <a:r>
              <a:rPr lang="sk-SK" sz="4400" b="1" dirty="0" smtClean="0"/>
              <a:t>ROZHOVOR S.....</a:t>
            </a:r>
          </a:p>
          <a:p>
            <a:pPr>
              <a:buNone/>
            </a:pPr>
            <a:r>
              <a:rPr lang="sk-SK" sz="4400" dirty="0" smtClean="0"/>
              <a:t>          V rámci rubriky Rozhovor s... sme oslovili </a:t>
            </a:r>
          </a:p>
          <a:p>
            <a:pPr>
              <a:buNone/>
            </a:pPr>
            <a:r>
              <a:rPr lang="sk-SK" sz="4400" dirty="0" smtClean="0"/>
              <a:t>         pani riaditeľku  PaedDr. </a:t>
            </a:r>
            <a:r>
              <a:rPr lang="sk-SK" sz="4400" dirty="0" err="1" smtClean="0"/>
              <a:t>Kocanovú</a:t>
            </a:r>
            <a:endParaRPr lang="sk-SK" sz="4400" dirty="0" smtClean="0"/>
          </a:p>
          <a:p>
            <a:pPr>
              <a:buNone/>
            </a:pPr>
            <a:r>
              <a:rPr lang="sk-SK" sz="4400" dirty="0" smtClean="0"/>
              <a:t>         a dvoch čerstvých školákov z 1.A triedy.</a:t>
            </a:r>
          </a:p>
          <a:p>
            <a:endParaRPr lang="sk-SK" sz="4400" dirty="0" smtClean="0"/>
          </a:p>
          <a:p>
            <a:r>
              <a:rPr lang="sk-SK" sz="4400" dirty="0" smtClean="0"/>
              <a:t>RR: Aké bolo vaše vysnívané povolanie:</a:t>
            </a:r>
          </a:p>
          <a:p>
            <a:r>
              <a:rPr lang="sk-SK" sz="4400" i="1" dirty="0" smtClean="0">
                <a:solidFill>
                  <a:srgbClr val="0000FF"/>
                </a:solidFill>
              </a:rPr>
              <a:t> Už odmala som chcela byť učiteľkou.</a:t>
            </a:r>
          </a:p>
          <a:p>
            <a:r>
              <a:rPr lang="sk-SK" sz="4400" dirty="0" smtClean="0"/>
              <a:t>RR:  V čom podľa vás spočíva úspech a profesionalita učiteľa:</a:t>
            </a:r>
          </a:p>
          <a:p>
            <a:r>
              <a:rPr lang="sk-SK" sz="4400" i="1" dirty="0" smtClean="0">
                <a:solidFill>
                  <a:srgbClr val="0000FF"/>
                </a:solidFill>
              </a:rPr>
              <a:t>  Dobrý učiteľ je nielen odborník, autorita, ktorá má rešpekt a uznanie od žiakov, ale aj vždy milý, usmiaty človek.</a:t>
            </a:r>
          </a:p>
          <a:p>
            <a:r>
              <a:rPr lang="sk-SK" sz="4400" dirty="0" smtClean="0"/>
              <a:t>RR: Ako by ste zhodnotili prvé mesiace vo funkcii riaditeľky školy:</a:t>
            </a:r>
          </a:p>
          <a:p>
            <a:pPr>
              <a:buNone/>
            </a:pPr>
            <a:r>
              <a:rPr lang="sk-SK" sz="4400" i="1" dirty="0" smtClean="0">
                <a:solidFill>
                  <a:srgbClr val="0000FF"/>
                </a:solidFill>
              </a:rPr>
              <a:t>            Keďže som predtým pôsobila ako učiteľka slovenského jazyka a dejepisu, </a:t>
            </a:r>
            <a:r>
              <a:rPr lang="sk-SK" sz="4400" i="1" dirty="0" err="1" smtClean="0">
                <a:solidFill>
                  <a:srgbClr val="0000FF"/>
                </a:solidFill>
              </a:rPr>
              <a:t>riaditeľovanie</a:t>
            </a:r>
            <a:r>
              <a:rPr lang="sk-SK" sz="4400" i="1" dirty="0" smtClean="0">
                <a:solidFill>
                  <a:srgbClr val="0000FF"/>
                </a:solidFill>
              </a:rPr>
              <a:t> bolo pre mňa obrovskou zmenou a zároveň aj výzvou. Obklopilo  ma množstvo nových informácií, s ktorými som sa ako učiteľka nestretla a množstvo problémov, ktoré som dovtedy neriešila.</a:t>
            </a:r>
          </a:p>
          <a:p>
            <a:r>
              <a:rPr lang="sk-SK" sz="4400" dirty="0" smtClean="0"/>
              <a:t>RR: Čo by ste chceli zmeniť v tejto škole:</a:t>
            </a:r>
          </a:p>
          <a:p>
            <a:r>
              <a:rPr lang="sk-SK" sz="4400" i="1" dirty="0" smtClean="0">
                <a:solidFill>
                  <a:srgbClr val="0000FF"/>
                </a:solidFill>
              </a:rPr>
              <a:t>Možno vybudovať nejakú malú relaxačnú zónu pre žiakov, zvýšiť komfort pre učiteľov </a:t>
            </a:r>
            <a:r>
              <a:rPr lang="sk-SK" sz="4400" i="1" dirty="0" err="1" smtClean="0">
                <a:solidFill>
                  <a:srgbClr val="0000FF"/>
                </a:solidFill>
              </a:rPr>
              <a:t>dovybavením</a:t>
            </a:r>
            <a:r>
              <a:rPr lang="sk-SK" sz="4400" i="1" dirty="0" smtClean="0">
                <a:solidFill>
                  <a:srgbClr val="0000FF"/>
                </a:solidFill>
              </a:rPr>
              <a:t> kabinetov, vytvoriť </a:t>
            </a:r>
            <a:r>
              <a:rPr lang="sk-SK" sz="4400" i="1" dirty="0" err="1" smtClean="0">
                <a:solidFill>
                  <a:srgbClr val="0000FF"/>
                </a:solidFill>
              </a:rPr>
              <a:t>optimálnejšie</a:t>
            </a:r>
            <a:r>
              <a:rPr lang="sk-SK" sz="4400" i="1" dirty="0" smtClean="0">
                <a:solidFill>
                  <a:srgbClr val="0000FF"/>
                </a:solidFill>
              </a:rPr>
              <a:t> podmienky pre žiakov, aby žiaci boli hrdí na to, že navštevujú našu školu. Je strašne veľa vecí, ktoré by sme chceli zlepšiť.</a:t>
            </a:r>
          </a:p>
          <a:p>
            <a:r>
              <a:rPr lang="sk-SK" sz="4400" dirty="0" smtClean="0"/>
              <a:t>RR: Škola v tomto roku oslávi  50-e výročie, čo by ste jej k jubileu popriali:</a:t>
            </a:r>
          </a:p>
          <a:p>
            <a:r>
              <a:rPr lang="sk-SK" sz="4400" i="1" dirty="0" smtClean="0">
                <a:solidFill>
                  <a:srgbClr val="0000FF"/>
                </a:solidFill>
              </a:rPr>
              <a:t>Želáme si spoločne, aby táto škola aj v ďalších desaťročiach napredovala a kvalitne pripravovala a vychovávala mladú generáciu, aby zvýšila svoju popularitu a získala čo najväčšiu dôveru od rodičov. Pedagogickým zamestnancom prajem čo najviac talentovaných žiakov, čo najmenej problémov a veľa trpezlivosti.</a:t>
            </a:r>
          </a:p>
          <a:p>
            <a:r>
              <a:rPr lang="sk-SK" sz="4400" dirty="0" smtClean="0"/>
              <a:t>Ďakujeme za príjemný rozhovor a držíme vám palce!  </a:t>
            </a:r>
          </a:p>
          <a:p>
            <a:pPr>
              <a:buNone/>
            </a:pPr>
            <a:r>
              <a:rPr lang="sk-SK" sz="4400" dirty="0" smtClean="0"/>
              <a:t>                                                                               Redakčná rada</a:t>
            </a:r>
          </a:p>
          <a:p>
            <a:pPr>
              <a:buNone/>
            </a:pPr>
            <a:endParaRPr lang="sk-SK" sz="4400" dirty="0" smtClean="0"/>
          </a:p>
          <a:p>
            <a:pPr>
              <a:buNone/>
            </a:pPr>
            <a:endParaRPr lang="sk-SK" sz="3400" dirty="0" smtClean="0"/>
          </a:p>
          <a:p>
            <a:pPr>
              <a:buNone/>
            </a:pPr>
            <a:endParaRPr lang="sk-SK" sz="3400" dirty="0"/>
          </a:p>
        </p:txBody>
      </p:sp>
      <p:pic>
        <p:nvPicPr>
          <p:cNvPr id="8" name="Picture 2" descr="F:\1010948_533843426677319_2062225713_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0823" y="764704"/>
            <a:ext cx="936104" cy="1405880"/>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Zástupný symbol textu 5"/>
          <p:cNvSpPr>
            <a:spLocks noGrp="1"/>
          </p:cNvSpPr>
          <p:nvPr>
            <p:ph type="body" sz="quarter" idx="3"/>
          </p:nvPr>
        </p:nvSpPr>
        <p:spPr>
          <a:xfrm>
            <a:off x="4932040" y="5661248"/>
            <a:ext cx="2098576" cy="432048"/>
          </a:xfrm>
        </p:spPr>
        <p:txBody>
          <a:bodyPr>
            <a:normAutofit lnSpcReduction="10000"/>
          </a:bodyPr>
          <a:lstStyle/>
          <a:p>
            <a:endParaRPr lang="sk-SK"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0"/>
            <a:ext cx="8229600" cy="490066"/>
          </a:xfrm>
        </p:spPr>
        <p:txBody>
          <a:bodyPr>
            <a:normAutofit/>
          </a:bodyPr>
          <a:lstStyle/>
          <a:p>
            <a:r>
              <a:rPr lang="sk-SK" sz="900" dirty="0" smtClean="0"/>
              <a:t>10                                                                                                                                                                              7</a:t>
            </a:r>
            <a:endParaRPr lang="sk-SK" sz="900" dirty="0"/>
          </a:p>
        </p:txBody>
      </p:sp>
      <p:pic>
        <p:nvPicPr>
          <p:cNvPr id="5" name="Zástupný symbol obsahu 4" descr="integracia-logo.png"/>
          <p:cNvPicPr>
            <a:picLocks noGrp="1" noChangeAspect="1"/>
          </p:cNvPicPr>
          <p:nvPr>
            <p:ph sz="half" idx="2"/>
          </p:nvPr>
        </p:nvPicPr>
        <p:blipFill>
          <a:blip r:embed="rId2" cstate="print"/>
          <a:stretch>
            <a:fillRect/>
          </a:stretch>
        </p:blipFill>
        <p:spPr>
          <a:xfrm>
            <a:off x="2185718" y="980020"/>
            <a:ext cx="1458919" cy="1441844"/>
          </a:xfrm>
        </p:spPr>
      </p:pic>
      <p:sp>
        <p:nvSpPr>
          <p:cNvPr id="4" name="Zástupný symbol obsahu 3"/>
          <p:cNvSpPr>
            <a:spLocks noGrp="1"/>
          </p:cNvSpPr>
          <p:nvPr>
            <p:ph sz="quarter" idx="4"/>
          </p:nvPr>
        </p:nvSpPr>
        <p:spPr>
          <a:xfrm>
            <a:off x="25478" y="2420180"/>
            <a:ext cx="3815407" cy="3777991"/>
          </a:xfrm>
        </p:spPr>
        <p:txBody>
          <a:bodyPr>
            <a:normAutofit lnSpcReduction="10000"/>
          </a:bodyPr>
          <a:lstStyle/>
          <a:p>
            <a:pPr>
              <a:buNone/>
            </a:pPr>
            <a:r>
              <a:rPr lang="sk-SK" sz="1400" b="1" dirty="0" smtClean="0"/>
              <a:t>                         ZO ŽIVOTA ŠKOLY</a:t>
            </a:r>
          </a:p>
          <a:p>
            <a:pPr>
              <a:buNone/>
            </a:pPr>
            <a:r>
              <a:rPr lang="sk-SK" sz="1200" b="1" dirty="0" smtClean="0"/>
              <a:t>      POSTREHY Z KONCERTU</a:t>
            </a:r>
          </a:p>
          <a:p>
            <a:pPr>
              <a:buNone/>
            </a:pPr>
            <a:endParaRPr lang="sk-SK" sz="1200" b="1" dirty="0" smtClean="0"/>
          </a:p>
          <a:p>
            <a:pPr>
              <a:buNone/>
            </a:pPr>
            <a:r>
              <a:rPr lang="sk-SK" sz="1200" b="1" dirty="0" smtClean="0"/>
              <a:t>      Moje zážitky z koncertu Integrácia</a:t>
            </a:r>
          </a:p>
          <a:p>
            <a:pPr>
              <a:buNone/>
            </a:pPr>
            <a:endParaRPr lang="sk-SK" sz="1200" b="1" dirty="0" smtClean="0"/>
          </a:p>
          <a:p>
            <a:pPr algn="just">
              <a:buNone/>
            </a:pPr>
            <a:r>
              <a:rPr lang="sk-SK" sz="1000" dirty="0" smtClean="0"/>
              <a:t>            15.10.2013 sa uskutočnil koncert Integrácia. Všetci sa na ten koncert tešili. Skoro ráno o 6:00 sme museli vstávať, lebo nám išiel autobus do Košíc. Cesta bola dlhá. Každý si krátil čas inak, napríklad: počúval hudbu ,  hral hru, rozprával sa s niekým. Keď sme dorazili do Košíc bolo tam veľa autobusov a veľmi veľa detí. Potom nás hosteska zaviedla na naše miesta. Tam nám rozdali tričká s logom Integrácia.  Bolo tam približne 9000 detí. Prví vystupovali IMT </a:t>
            </a:r>
            <a:r>
              <a:rPr lang="sk-SK" sz="1000" dirty="0" err="1" smtClean="0"/>
              <a:t>Smile</a:t>
            </a:r>
            <a:r>
              <a:rPr lang="sk-SK" sz="1000" dirty="0" smtClean="0"/>
              <a:t>. Boli super. Potom prišli na pódium Peter Bič Projekt a zaspievali pesničku </a:t>
            </a:r>
            <a:r>
              <a:rPr lang="sk-SK" sz="1000" dirty="0" err="1" smtClean="0"/>
              <a:t>Hey</a:t>
            </a:r>
            <a:r>
              <a:rPr lang="sk-SK" sz="1000" dirty="0" smtClean="0"/>
              <a:t> </a:t>
            </a:r>
            <a:r>
              <a:rPr lang="sk-SK" sz="1000" dirty="0" err="1" smtClean="0"/>
              <a:t>now</a:t>
            </a:r>
            <a:r>
              <a:rPr lang="sk-SK" sz="1000" dirty="0" smtClean="0"/>
              <a:t> -  je to ich hit. Ďalej boli na programe Helenine oči. Roztancovali celú </a:t>
            </a:r>
            <a:r>
              <a:rPr lang="sk-SK" sz="1000" dirty="0" err="1" smtClean="0"/>
              <a:t>Steel</a:t>
            </a:r>
            <a:r>
              <a:rPr lang="sk-SK" sz="1000" dirty="0" smtClean="0"/>
              <a:t> arénu, veľmi sa mi páčili. Po nich prišli na pódium Bacil a </a:t>
            </a:r>
            <a:r>
              <a:rPr lang="sk-SK" sz="1000" dirty="0" err="1" smtClean="0"/>
              <a:t>Rakby</a:t>
            </a:r>
            <a:r>
              <a:rPr lang="sk-SK" sz="1000" dirty="0" smtClean="0"/>
              <a:t>, ktorí nám </a:t>
            </a:r>
            <a:r>
              <a:rPr lang="sk-SK" sz="1000" dirty="0" err="1" smtClean="0"/>
              <a:t>zarepovali</a:t>
            </a:r>
            <a:r>
              <a:rPr lang="sk-SK" sz="1000" dirty="0" smtClean="0"/>
              <a:t> a predviedli </a:t>
            </a:r>
            <a:r>
              <a:rPr lang="sk-SK" sz="1000" dirty="0" err="1" smtClean="0"/>
              <a:t>skvelu</a:t>
            </a:r>
            <a:r>
              <a:rPr lang="sk-SK" sz="1000" dirty="0" smtClean="0"/>
              <a:t> </a:t>
            </a:r>
            <a:r>
              <a:rPr lang="sk-SK" sz="1000" dirty="0" err="1" smtClean="0"/>
              <a:t>hip-hopovu</a:t>
            </a:r>
            <a:r>
              <a:rPr lang="sk-SK" sz="1000" dirty="0" smtClean="0"/>
              <a:t> show. Na rad prišiel </a:t>
            </a:r>
            <a:r>
              <a:rPr lang="sk-SK" sz="1000" dirty="0" err="1" smtClean="0"/>
              <a:t>Majk</a:t>
            </a:r>
            <a:r>
              <a:rPr lang="sk-SK" sz="1000" dirty="0" smtClean="0"/>
              <a:t> </a:t>
            </a:r>
            <a:r>
              <a:rPr lang="sk-SK" sz="1000" dirty="0" err="1" smtClean="0"/>
              <a:t>Spirit</a:t>
            </a:r>
            <a:r>
              <a:rPr lang="sk-SK" sz="1000" dirty="0" smtClean="0"/>
              <a:t> a v tom momente som počul ako sa ozvali všetci jeho  fanúšikovia .Konečne som sa dočkal obľúbeného interpreta Ega, ktorý odpálil vystúpenie</a:t>
            </a:r>
            <a:r>
              <a:rPr lang="sk-SK" sz="1000" dirty="0"/>
              <a:t> </a:t>
            </a:r>
            <a:r>
              <a:rPr lang="sk-SK" sz="1000" dirty="0" err="1" smtClean="0"/>
              <a:t>megahitom</a:t>
            </a:r>
            <a:r>
              <a:rPr lang="sk-SK" sz="1000" dirty="0" smtClean="0"/>
              <a:t> s názvom : „Žijeme len raz.“ Všetci sme spievali s Egom až sa to ozývalo celou </a:t>
            </a:r>
            <a:r>
              <a:rPr lang="sk-SK" sz="1000" dirty="0" err="1" smtClean="0"/>
              <a:t>Steel</a:t>
            </a:r>
            <a:r>
              <a:rPr lang="sk-SK" sz="1000" dirty="0" smtClean="0"/>
              <a:t> arénou. Celý koncert sa mi páčil, teší ma, že operácia menom Integrácia sa vydarila.</a:t>
            </a:r>
          </a:p>
          <a:p>
            <a:pPr algn="just">
              <a:buNone/>
            </a:pPr>
            <a:r>
              <a:rPr lang="sk-SK" sz="1000" dirty="0" smtClean="0"/>
              <a:t>                                                                                           Mário Šanta 6.A</a:t>
            </a:r>
          </a:p>
        </p:txBody>
      </p:sp>
      <p:pic>
        <p:nvPicPr>
          <p:cNvPr id="7" name="Zástupný symbol obsahu 4" descr="Fotografia0028.jpg"/>
          <p:cNvPicPr>
            <a:picLocks noChangeAspect="1"/>
          </p:cNvPicPr>
          <p:nvPr/>
        </p:nvPicPr>
        <p:blipFill>
          <a:blip r:embed="rId3" cstate="print"/>
          <a:stretch>
            <a:fillRect/>
          </a:stretch>
        </p:blipFill>
        <p:spPr>
          <a:xfrm rot="16200000">
            <a:off x="492868" y="944371"/>
            <a:ext cx="1295435" cy="1656182"/>
          </a:xfrm>
          <a:prstGeom prst="rect">
            <a:avLst/>
          </a:prstGeom>
          <a:ln>
            <a:noFill/>
          </a:ln>
          <a:effectLst>
            <a:softEdge rad="112500"/>
          </a:effectLst>
        </p:spPr>
      </p:pic>
      <p:sp>
        <p:nvSpPr>
          <p:cNvPr id="16" name="Zástupný symbol textu 2"/>
          <p:cNvSpPr>
            <a:spLocks noGrp="1"/>
          </p:cNvSpPr>
          <p:nvPr>
            <p:ph type="body" idx="1"/>
          </p:nvPr>
        </p:nvSpPr>
        <p:spPr>
          <a:xfrm>
            <a:off x="5071675" y="764704"/>
            <a:ext cx="4040188" cy="5760640"/>
          </a:xfrm>
        </p:spPr>
        <p:txBody>
          <a:bodyPr>
            <a:noAutofit/>
          </a:bodyPr>
          <a:lstStyle/>
          <a:p>
            <a:r>
              <a:rPr lang="sk-SK" sz="1000" b="0" dirty="0" smtClean="0"/>
              <a:t>Rozhovor s... Adamom a Fabiánom z 1.A</a:t>
            </a:r>
          </a:p>
          <a:p>
            <a:endParaRPr lang="sk-SK" sz="1000" b="0" dirty="0" smtClean="0"/>
          </a:p>
          <a:p>
            <a:r>
              <a:rPr lang="sk-SK" sz="1000" dirty="0" smtClean="0"/>
              <a:t>RR: Ahoj, </a:t>
            </a:r>
            <a:r>
              <a:rPr lang="sk-SK" sz="1000" dirty="0"/>
              <a:t>a</a:t>
            </a:r>
            <a:r>
              <a:rPr lang="sk-SK" sz="1000" dirty="0" smtClean="0"/>
              <a:t>ko sa voláš:</a:t>
            </a:r>
          </a:p>
          <a:p>
            <a:r>
              <a:rPr lang="sk-SK" sz="1000" b="0" dirty="0" smtClean="0">
                <a:solidFill>
                  <a:srgbClr val="558ED5"/>
                </a:solidFill>
              </a:rPr>
              <a:t>Volám sa Adam Žulevič. </a:t>
            </a:r>
          </a:p>
          <a:p>
            <a:r>
              <a:rPr lang="sk-SK" sz="1000" b="0" dirty="0" smtClean="0">
                <a:solidFill>
                  <a:srgbClr val="008000"/>
                </a:solidFill>
              </a:rPr>
              <a:t>Ja sa volám Fabián Čop.</a:t>
            </a:r>
          </a:p>
          <a:p>
            <a:endParaRPr lang="sk-SK" sz="1000" b="0" dirty="0"/>
          </a:p>
          <a:p>
            <a:r>
              <a:rPr lang="sk-SK" sz="1000" dirty="0" smtClean="0"/>
              <a:t>RR:  Ako sa ti žije v našej škole? Zvykol si si na radosti i starosti žiaka?</a:t>
            </a:r>
          </a:p>
          <a:p>
            <a:r>
              <a:rPr lang="sk-SK" sz="1000" b="0" dirty="0" smtClean="0">
                <a:solidFill>
                  <a:schemeClr val="tx2">
                    <a:lumMod val="60000"/>
                    <a:lumOff val="40000"/>
                  </a:schemeClr>
                </a:solidFill>
              </a:rPr>
              <a:t>Adam: Žije sa mi dobre. Už som si zvykol</a:t>
            </a:r>
            <a:r>
              <a:rPr lang="sk-SK" sz="1000" b="0" dirty="0" smtClean="0">
                <a:solidFill>
                  <a:schemeClr val="tx2">
                    <a:lumMod val="75000"/>
                  </a:schemeClr>
                </a:solidFill>
              </a:rPr>
              <a:t>. </a:t>
            </a:r>
          </a:p>
          <a:p>
            <a:r>
              <a:rPr lang="sk-SK" sz="1000" b="0" dirty="0" smtClean="0">
                <a:solidFill>
                  <a:srgbClr val="008000"/>
                </a:solidFill>
              </a:rPr>
              <a:t>Fabián: Mne sa žije skvele. Aj ja som si na školu zvykol.</a:t>
            </a:r>
          </a:p>
          <a:p>
            <a:endParaRPr lang="sk-SK" sz="1000" b="0" dirty="0"/>
          </a:p>
          <a:p>
            <a:r>
              <a:rPr lang="sk-SK" sz="1000" dirty="0" smtClean="0"/>
              <a:t>RR: Ako sa správajú deti v tvojej triede k sebe navzájom? Máš tu veľa kamarátov?</a:t>
            </a:r>
          </a:p>
          <a:p>
            <a:r>
              <a:rPr lang="sk-SK" sz="1000" b="0" dirty="0" smtClean="0">
                <a:solidFill>
                  <a:srgbClr val="558ED5"/>
                </a:solidFill>
              </a:rPr>
              <a:t>Adam: V triede mám veľa kamarátov. Deti sa správajú dobre. </a:t>
            </a:r>
          </a:p>
          <a:p>
            <a:r>
              <a:rPr lang="sk-SK" sz="1000" b="0" dirty="0" smtClean="0">
                <a:solidFill>
                  <a:srgbClr val="008000"/>
                </a:solidFill>
              </a:rPr>
              <a:t>Fabián: Mám veľmi veľa kamarátov, ale niektoré deti na seba neslušne hovoria. </a:t>
            </a:r>
          </a:p>
          <a:p>
            <a:endParaRPr lang="sk-SK" sz="1000" b="0" dirty="0" smtClean="0"/>
          </a:p>
          <a:p>
            <a:r>
              <a:rPr lang="sk-SK" sz="1000" dirty="0" smtClean="0"/>
              <a:t>RR: Čo si sa už naučil? Povedz nám aké predmety máš najradšej!</a:t>
            </a:r>
          </a:p>
          <a:p>
            <a:r>
              <a:rPr lang="sk-SK" sz="1000" b="0" dirty="0" smtClean="0">
                <a:solidFill>
                  <a:srgbClr val="558ED5"/>
                </a:solidFill>
              </a:rPr>
              <a:t>Adam: Naučil som sa niektoré písmená z abecedy a naučil som sa počítať. Mám rád telesnú a výtvarnú výchovu.</a:t>
            </a:r>
          </a:p>
          <a:p>
            <a:r>
              <a:rPr lang="sk-SK" sz="1000" b="0" dirty="0" smtClean="0">
                <a:solidFill>
                  <a:srgbClr val="008000"/>
                </a:solidFill>
              </a:rPr>
              <a:t>Fabián: Už som sa naučil čítať. Najradšej mám angličtinu, telesnú výchovu a matematiku. </a:t>
            </a:r>
          </a:p>
          <a:p>
            <a:endParaRPr lang="sk-SK" sz="1000" b="0" dirty="0" smtClean="0"/>
          </a:p>
          <a:p>
            <a:r>
              <a:rPr lang="sk-SK" sz="1000" dirty="0" smtClean="0"/>
              <a:t>RR: Môžeš nám povedať čo sa ti v škole páči a čo nepáči?</a:t>
            </a:r>
          </a:p>
          <a:p>
            <a:r>
              <a:rPr lang="sk-SK" sz="1000" b="0" dirty="0" smtClean="0">
                <a:solidFill>
                  <a:srgbClr val="558ED5"/>
                </a:solidFill>
              </a:rPr>
              <a:t>Adam: Páči sa mi, keď je na hodine ticho.</a:t>
            </a:r>
          </a:p>
          <a:p>
            <a:r>
              <a:rPr lang="sk-SK" sz="1000" b="0" dirty="0" smtClean="0">
                <a:solidFill>
                  <a:srgbClr val="008000"/>
                </a:solidFill>
              </a:rPr>
              <a:t>Fabián: Nepáči sa mi keď na hodine žiaci vykrikujú.</a:t>
            </a:r>
          </a:p>
          <a:p>
            <a:endParaRPr lang="sk-SK" sz="1000" b="0" dirty="0" smtClean="0"/>
          </a:p>
          <a:p>
            <a:r>
              <a:rPr lang="sk-SK" sz="1000" dirty="0" smtClean="0"/>
              <a:t>RR:  Aký by si chcel byť keď budeš deviatak? </a:t>
            </a:r>
          </a:p>
          <a:p>
            <a:r>
              <a:rPr lang="sk-SK" sz="1000" b="0" dirty="0" smtClean="0">
                <a:solidFill>
                  <a:srgbClr val="558ED5"/>
                </a:solidFill>
              </a:rPr>
              <a:t>Adam: Chcem byť dobrý, silný a múdry.</a:t>
            </a:r>
          </a:p>
          <a:p>
            <a:r>
              <a:rPr lang="sk-SK" sz="1000" b="0" dirty="0" smtClean="0">
                <a:solidFill>
                  <a:srgbClr val="008000"/>
                </a:solidFill>
              </a:rPr>
              <a:t>Fabián: Ja chcem byť múdry a dobrý.</a:t>
            </a:r>
          </a:p>
          <a:p>
            <a:endParaRPr lang="sk-SK" sz="1000" b="0" dirty="0" smtClean="0"/>
          </a:p>
          <a:p>
            <a:r>
              <a:rPr lang="sk-SK" sz="1000" b="0" dirty="0" smtClean="0"/>
              <a:t>Ďakujeme za rozhovor a prajeme vám samé jednotky v žiackej knižke.  RR.</a:t>
            </a:r>
          </a:p>
          <a:p>
            <a:endParaRPr lang="sk-SK" sz="1000" b="0" dirty="0"/>
          </a:p>
        </p:txBody>
      </p:sp>
      <p:pic>
        <p:nvPicPr>
          <p:cNvPr id="6" name="Picture 5" descr="1380001_10201149499806822_1019780205_n.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8304" y="764704"/>
            <a:ext cx="1763688" cy="1152127"/>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1520" y="575"/>
            <a:ext cx="8229600" cy="418058"/>
          </a:xfrm>
        </p:spPr>
        <p:txBody>
          <a:bodyPr>
            <a:normAutofit/>
          </a:bodyPr>
          <a:lstStyle/>
          <a:p>
            <a:pPr algn="l"/>
            <a:r>
              <a:rPr lang="sk-SK" sz="900" dirty="0" smtClean="0"/>
              <a:t>                                                                9                                                                                                                                                                                  8</a:t>
            </a:r>
            <a:endParaRPr lang="sk-SK" sz="900" dirty="0"/>
          </a:p>
        </p:txBody>
      </p:sp>
      <p:sp>
        <p:nvSpPr>
          <p:cNvPr id="7" name="Zástupný symbol textu 6"/>
          <p:cNvSpPr>
            <a:spLocks noGrp="1"/>
          </p:cNvSpPr>
          <p:nvPr>
            <p:ph type="body" idx="1"/>
          </p:nvPr>
        </p:nvSpPr>
        <p:spPr>
          <a:xfrm>
            <a:off x="5220072" y="692696"/>
            <a:ext cx="3754760" cy="4176464"/>
          </a:xfrm>
        </p:spPr>
        <p:txBody>
          <a:bodyPr>
            <a:noAutofit/>
          </a:bodyPr>
          <a:lstStyle/>
          <a:p>
            <a:pPr algn="just"/>
            <a:r>
              <a:rPr lang="sk-SK" sz="1000" dirty="0"/>
              <a:t>Dňa 14.11.2013 žiaci našej školy mali netradičné vyučovanie. Tento deň sa niesol v znamení boja proti drogám. Začínal reláciou v školskom rozhlase, ktorú pripravili žiaci rozhlasového krúžku </a:t>
            </a:r>
            <a:r>
              <a:rPr lang="sk-SK" sz="1000" dirty="0" smtClean="0"/>
              <a:t>a </a:t>
            </a:r>
            <a:r>
              <a:rPr lang="sk-SK" sz="1000" dirty="0"/>
              <a:t>v spolupráci s koordinátorkou primárnej prevencie drogových závislostí Mgr. </a:t>
            </a:r>
            <a:r>
              <a:rPr lang="sk-SK" sz="1000" dirty="0" err="1"/>
              <a:t>Hučkovou</a:t>
            </a:r>
            <a:r>
              <a:rPr lang="sk-SK" sz="1000" dirty="0"/>
              <a:t>. V nej sa žiaci dozvedeli, čo je to droga a jej škodlivé </a:t>
            </a:r>
            <a:r>
              <a:rPr lang="sk-SK" sz="1000" dirty="0" err="1"/>
              <a:t>učinky</a:t>
            </a:r>
            <a:r>
              <a:rPr lang="sk-SK" sz="1000" dirty="0"/>
              <a:t> na ľudský organizmus ako aj nepriaznivý dopad na celú spoločnosť. </a:t>
            </a:r>
          </a:p>
          <a:p>
            <a:pPr algn="just"/>
            <a:r>
              <a:rPr lang="sk-SK" sz="1000" dirty="0"/>
              <a:t>Na ďalšej vyučovacej hodine si popozerali videokazety o zdravom životnom štýle a zmysluplnom trávení voľného času. Obľúbenou aktivitou žiakov je výtvarná činnosť. A tej bola venovaná tretia vyučovacia hodina, na ktorej kreslili, čo najradšej robia vo voľnom čase, ktorý človek v živote môže byť úspešný a ktorý nie, čo je ich </a:t>
            </a:r>
            <a:r>
              <a:rPr lang="sk-SK" sz="1000" dirty="0" err="1"/>
              <a:t>najväčšiou</a:t>
            </a:r>
            <a:r>
              <a:rPr lang="sk-SK" sz="1000" dirty="0"/>
              <a:t> " drogou ", čo by urobili pre deti a </a:t>
            </a:r>
            <a:r>
              <a:rPr lang="sk-SK" sz="1000" dirty="0" err="1"/>
              <a:t>maldších</a:t>
            </a:r>
            <a:r>
              <a:rPr lang="sk-SK" sz="1000" dirty="0"/>
              <a:t> ľudí v našom meste, keby mali moc, ale aj drogu ako najväčšiu obludu. No prejavili sa aj v literárnej činnosti, kde písali list droge, ktorú vidia ako najväčšiu obludu a zlo v našej spoločnosti. Najlepšie práce boli prečítané v školskom rozhlase. Na záver si overili získané vedomosti vo vedomostnom kvíze a výtvarné práce vystavili na nástenkách v triedach </a:t>
            </a:r>
            <a:r>
              <a:rPr lang="sk-SK" sz="1000" dirty="0" smtClean="0"/>
              <a:t>a na chodbách školy.</a:t>
            </a:r>
            <a:r>
              <a:rPr lang="sk-SK" sz="1000" dirty="0"/>
              <a:t>   Keďže aktivít bolo dostatok, žiaci ani nezbadali, ako rýchlo im ubehol deň. Veríme, že každý žiak si zobral z toho dňa nejaké ponaučenie a uvedomil si, že chce žiť tak, aby boli naňho pyšní nielen jeho rodičia a rodina, ale aj on sám.</a:t>
            </a:r>
            <a:br>
              <a:rPr lang="sk-SK" sz="1000" dirty="0"/>
            </a:br>
            <a:endParaRPr lang="sk-SK" sz="1000" dirty="0"/>
          </a:p>
          <a:p>
            <a:pPr algn="just"/>
            <a:endParaRPr lang="sk-SK" sz="1000" dirty="0"/>
          </a:p>
        </p:txBody>
      </p:sp>
      <p:pic>
        <p:nvPicPr>
          <p:cNvPr id="9" name="Zástupný symbol obsahu 5" descr="Fotografia0029.jpg"/>
          <p:cNvPicPr>
            <a:picLocks noChangeAspect="1"/>
          </p:cNvPicPr>
          <p:nvPr/>
        </p:nvPicPr>
        <p:blipFill>
          <a:blip r:embed="rId2" cstate="print"/>
          <a:stretch>
            <a:fillRect/>
          </a:stretch>
        </p:blipFill>
        <p:spPr>
          <a:xfrm rot="16200000">
            <a:off x="667297" y="2221134"/>
            <a:ext cx="1400695" cy="1800201"/>
          </a:xfrm>
          <a:prstGeom prst="rect">
            <a:avLst/>
          </a:prstGeom>
          <a:ln>
            <a:noFill/>
          </a:ln>
          <a:effectLst>
            <a:softEdge rad="112500"/>
          </a:effectLst>
        </p:spPr>
      </p:pic>
      <p:sp>
        <p:nvSpPr>
          <p:cNvPr id="10" name="Zástupný symbol obsahu 3"/>
          <p:cNvSpPr txBox="1">
            <a:spLocks/>
          </p:cNvSpPr>
          <p:nvPr/>
        </p:nvSpPr>
        <p:spPr>
          <a:xfrm>
            <a:off x="179512" y="836712"/>
            <a:ext cx="3970784" cy="201622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just">
              <a:buFont typeface="Arial" pitchFamily="34" charset="0"/>
              <a:buNone/>
            </a:pPr>
            <a:r>
              <a:rPr lang="sk-SK" sz="1000" b="1" dirty="0" smtClean="0">
                <a:solidFill>
                  <a:prstClr val="black"/>
                </a:solidFill>
              </a:rPr>
              <a:t>Môj najkrajší zážitok z koncertu Integrácia bol, že som sa ho mohla zúčastniť.Tak som sa na koncert tešila, že som sa celú noc budila. O piatej ráno som už bola hore a netrpezlivo som sa pripravovala. Keď sme prišli do Košíc pršalo a hoci sme zmokli, aj tak sme sa veľmi  tešili.</a:t>
            </a:r>
          </a:p>
          <a:p>
            <a:pPr marL="0" indent="0" algn="just">
              <a:buFont typeface="Arial" pitchFamily="34" charset="0"/>
              <a:buNone/>
            </a:pPr>
            <a:r>
              <a:rPr lang="sk-SK" sz="1000" b="1" dirty="0" smtClean="0">
                <a:solidFill>
                  <a:prstClr val="black"/>
                </a:solidFill>
              </a:rPr>
              <a:t>Na koncerte vystupovali moji obľúbení speváci. Mala som veľkú radosť, že ich môžem vidieť naživo. Na najlepšie pesničky sme nielen spievali, ale aj tancovali. S kamarátkami sme tancovali na pesničky Ega, Majka Spirita, Dominiky Mirgovej a iných hudobníkov. Bolo mi veľmi dobre, takže mám na koncert super spomienky. Keby sa niečo podobné ešte v budúcnosti organizovalo, určite sa zúčastním.</a:t>
            </a:r>
          </a:p>
          <a:p>
            <a:pPr marL="0" indent="0" algn="just">
              <a:buFont typeface="Arial" pitchFamily="34" charset="0"/>
              <a:buNone/>
            </a:pPr>
            <a:endParaRPr lang="sk-SK" sz="1000" b="1" dirty="0" smtClean="0">
              <a:solidFill>
                <a:prstClr val="black"/>
              </a:solidFill>
            </a:endParaRPr>
          </a:p>
          <a:p>
            <a:pPr marL="0" indent="0" algn="just">
              <a:buFont typeface="Arial" pitchFamily="34" charset="0"/>
              <a:buNone/>
            </a:pPr>
            <a:r>
              <a:rPr lang="sk-SK" sz="1000" b="1" dirty="0" smtClean="0">
                <a:solidFill>
                  <a:prstClr val="black"/>
                </a:solidFill>
              </a:rPr>
              <a:t>                                                                          Klaudia Lazorčíková, 6.A</a:t>
            </a:r>
            <a:endParaRPr lang="sk-SK" dirty="0"/>
          </a:p>
        </p:txBody>
      </p:sp>
      <p:sp>
        <p:nvSpPr>
          <p:cNvPr id="11" name="Obdĺžnik 7"/>
          <p:cNvSpPr/>
          <p:nvPr/>
        </p:nvSpPr>
        <p:spPr>
          <a:xfrm>
            <a:off x="251520" y="3789038"/>
            <a:ext cx="3888432" cy="2339102"/>
          </a:xfrm>
          <a:prstGeom prst="rect">
            <a:avLst/>
          </a:prstGeom>
        </p:spPr>
        <p:txBody>
          <a:bodyPr wrap="square">
            <a:spAutoFit/>
          </a:bodyPr>
          <a:lstStyle/>
          <a:p>
            <a:pPr lvl="0" algn="just">
              <a:spcBef>
                <a:spcPct val="20000"/>
              </a:spcBef>
            </a:pPr>
            <a:r>
              <a:rPr lang="sk-SK" sz="1000" b="1" dirty="0">
                <a:solidFill>
                  <a:prstClr val="black"/>
                </a:solidFill>
              </a:rPr>
              <a:t>Keď nám učiteľka oznámila, že pôjdeme na koncert Integrácia, veľmi sme sa potešili.  V ten deň sme skoro ráno vyrazili autobusom, aby sme </a:t>
            </a:r>
            <a:r>
              <a:rPr lang="sk-SK" sz="1000" b="1" dirty="0" err="1">
                <a:solidFill>
                  <a:prstClr val="black"/>
                </a:solidFill>
              </a:rPr>
              <a:t>tavčasu</a:t>
            </a:r>
            <a:r>
              <a:rPr lang="sk-SK" sz="1000" b="1" dirty="0">
                <a:solidFill>
                  <a:prstClr val="black"/>
                </a:solidFill>
              </a:rPr>
              <a:t> došli do </a:t>
            </a:r>
            <a:r>
              <a:rPr lang="sk-SK" sz="1000" b="1" dirty="0" err="1">
                <a:solidFill>
                  <a:prstClr val="black"/>
                </a:solidFill>
              </a:rPr>
              <a:t>Steel</a:t>
            </a:r>
            <a:r>
              <a:rPr lang="sk-SK" sz="1000" b="1" dirty="0">
                <a:solidFill>
                  <a:prstClr val="black"/>
                </a:solidFill>
              </a:rPr>
              <a:t>  arény, kde sa ten koncert konal. Pred vchodom nás čakala hosteska s názvom školy, usadila nás na miesta, rozdala tričká s logom Integrácie a dostali sme aj jogurty </a:t>
            </a:r>
            <a:r>
              <a:rPr lang="sk-SK" sz="1000" b="1" dirty="0" err="1">
                <a:solidFill>
                  <a:prstClr val="black"/>
                </a:solidFill>
              </a:rPr>
              <a:t>Integráčik</a:t>
            </a:r>
            <a:r>
              <a:rPr lang="sk-SK" sz="1000" b="1" dirty="0">
                <a:solidFill>
                  <a:prstClr val="black"/>
                </a:solidFill>
              </a:rPr>
              <a:t>. Všetci sme si obliekli tričká a netrpezlivo čakali na začiatok koncertu. Hala bola preplnená deťmi z celého Slovenska. Koncert moderovala skvelá moderátorka Katarína </a:t>
            </a:r>
            <a:r>
              <a:rPr lang="sk-SK" sz="1000" b="1" dirty="0" err="1">
                <a:solidFill>
                  <a:prstClr val="black"/>
                </a:solidFill>
              </a:rPr>
              <a:t>Brychtová</a:t>
            </a:r>
            <a:r>
              <a:rPr lang="sk-SK" sz="1000" b="1" dirty="0">
                <a:solidFill>
                  <a:prstClr val="black"/>
                </a:solidFill>
              </a:rPr>
              <a:t>. Videli sme veľa slávnych spevákov, speváčok, hudobných skupín.  Bol to skvelý zážitok vidieť naživo veľa slávnych osobností. Koncert trval takmer tri hodiny a veľmi sa nám páčil. Po koncerte sme išli všetci natešení domov.</a:t>
            </a:r>
          </a:p>
          <a:p>
            <a:pPr lvl="0" algn="just">
              <a:spcBef>
                <a:spcPct val="20000"/>
              </a:spcBef>
            </a:pPr>
            <a:endParaRPr lang="sk-SK" sz="1000" b="1" dirty="0">
              <a:solidFill>
                <a:prstClr val="black"/>
              </a:solidFill>
            </a:endParaRPr>
          </a:p>
          <a:p>
            <a:pPr lvl="0" algn="just">
              <a:spcBef>
                <a:spcPct val="20000"/>
              </a:spcBef>
            </a:pPr>
            <a:r>
              <a:rPr lang="sk-SK" sz="1000" b="1" dirty="0">
                <a:solidFill>
                  <a:prstClr val="black"/>
                </a:solidFill>
              </a:rPr>
              <a:t>                                                                             Natália </a:t>
            </a:r>
            <a:r>
              <a:rPr lang="sk-SK" sz="1000" b="1" dirty="0" err="1">
                <a:solidFill>
                  <a:prstClr val="black"/>
                </a:solidFill>
              </a:rPr>
              <a:t>Kortinová</a:t>
            </a:r>
            <a:r>
              <a:rPr lang="sk-SK" sz="1000" b="1" dirty="0">
                <a:solidFill>
                  <a:prstClr val="black"/>
                </a:solidFill>
              </a:rPr>
              <a:t>, 6.A</a:t>
            </a:r>
          </a:p>
          <a:p>
            <a:pPr lvl="0" algn="just">
              <a:spcBef>
                <a:spcPct val="20000"/>
              </a:spcBef>
            </a:pPr>
            <a:endParaRPr lang="sk-SK" sz="1000" b="1" dirty="0">
              <a:solidFill>
                <a:prstClr val="black"/>
              </a:solidFill>
            </a:endParaRPr>
          </a:p>
        </p:txBody>
      </p:sp>
    </p:spTree>
  </p:cSld>
  <p:clrMapOvr>
    <a:masterClrMapping/>
  </p:clrMapOvr>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lastný návr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586</TotalTime>
  <Words>1762</Words>
  <Application>Microsoft Office PowerPoint</Application>
  <PresentationFormat>Prezentácia na obrazovke (4:3)</PresentationFormat>
  <Paragraphs>220</Paragraphs>
  <Slides>8</Slides>
  <Notes>1</Notes>
  <HiddenSlides>0</HiddenSlides>
  <MMClips>0</MMClips>
  <ScaleCrop>false</ScaleCrop>
  <HeadingPairs>
    <vt:vector size="6" baseType="variant">
      <vt:variant>
        <vt:lpstr>Použité písma</vt:lpstr>
      </vt:variant>
      <vt:variant>
        <vt:i4>5</vt:i4>
      </vt:variant>
      <vt:variant>
        <vt:lpstr>Motív</vt:lpstr>
      </vt:variant>
      <vt:variant>
        <vt:i4>2</vt:i4>
      </vt:variant>
      <vt:variant>
        <vt:lpstr>Nadpisy snímok</vt:lpstr>
      </vt:variant>
      <vt:variant>
        <vt:i4>8</vt:i4>
      </vt:variant>
    </vt:vector>
  </HeadingPairs>
  <TitlesOfParts>
    <vt:vector size="15" baseType="lpstr">
      <vt:lpstr>Arabic Typesetting</vt:lpstr>
      <vt:lpstr>Arial</vt:lpstr>
      <vt:lpstr>Blackadder ITC</vt:lpstr>
      <vt:lpstr>Broadway</vt:lpstr>
      <vt:lpstr>Calibri</vt:lpstr>
      <vt:lpstr>Motív Office</vt:lpstr>
      <vt:lpstr>Vlastný návrh</vt:lpstr>
      <vt:lpstr>Komenského           kamarát</vt:lpstr>
      <vt:lpstr>                                                                   2                                                                                                                                                                                   15                                                                                                                   </vt:lpstr>
      <vt:lpstr>14                                                                                                                                                                                     3</vt:lpstr>
      <vt:lpstr>4                                                                                                                                                                           13</vt:lpstr>
      <vt:lpstr>12                                                                                                                                                                                  5</vt:lpstr>
      <vt:lpstr>6                                                                                                                                                                        11</vt:lpstr>
      <vt:lpstr>10                                                                                                                                                                              7</vt:lpstr>
      <vt:lpstr>                                                                9                                                                                                                                                                                  8</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Komenského   kamarát</dc:title>
  <dc:creator>viktor</dc:creator>
  <cp:lastModifiedBy>Hrisenko</cp:lastModifiedBy>
  <cp:revision>108</cp:revision>
  <dcterms:created xsi:type="dcterms:W3CDTF">2013-11-23T17:01:22Z</dcterms:created>
  <dcterms:modified xsi:type="dcterms:W3CDTF">2015-11-29T15:46:26Z</dcterms:modified>
</cp:coreProperties>
</file>